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Default Extension="xlsx" ContentType="application/vnd.openxmlformats-officedocument.spreadsheetml.sheet"/>
  <Override PartName="/ppt/charts/chart3.xml" ContentType="application/vnd.openxmlformats-officedocument.drawingml.char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71"/>
  </p:notesMasterIdLst>
  <p:sldIdLst>
    <p:sldId id="343" r:id="rId2"/>
    <p:sldId id="344" r:id="rId3"/>
    <p:sldId id="345" r:id="rId4"/>
    <p:sldId id="395" r:id="rId5"/>
    <p:sldId id="346" r:id="rId6"/>
    <p:sldId id="347" r:id="rId7"/>
    <p:sldId id="416" r:id="rId8"/>
    <p:sldId id="417" r:id="rId9"/>
    <p:sldId id="418" r:id="rId10"/>
    <p:sldId id="419" r:id="rId11"/>
    <p:sldId id="364" r:id="rId12"/>
    <p:sldId id="394" r:id="rId13"/>
    <p:sldId id="349" r:id="rId14"/>
    <p:sldId id="396" r:id="rId15"/>
    <p:sldId id="350" r:id="rId16"/>
    <p:sldId id="353" r:id="rId17"/>
    <p:sldId id="352" r:id="rId18"/>
    <p:sldId id="355" r:id="rId19"/>
    <p:sldId id="369" r:id="rId20"/>
    <p:sldId id="370" r:id="rId21"/>
    <p:sldId id="360" r:id="rId22"/>
    <p:sldId id="336" r:id="rId23"/>
    <p:sldId id="332" r:id="rId24"/>
    <p:sldId id="371" r:id="rId25"/>
    <p:sldId id="372" r:id="rId26"/>
    <p:sldId id="373" r:id="rId27"/>
    <p:sldId id="374" r:id="rId28"/>
    <p:sldId id="375" r:id="rId29"/>
    <p:sldId id="376" r:id="rId30"/>
    <p:sldId id="377" r:id="rId31"/>
    <p:sldId id="378" r:id="rId32"/>
    <p:sldId id="379" r:id="rId33"/>
    <p:sldId id="380" r:id="rId34"/>
    <p:sldId id="381" r:id="rId35"/>
    <p:sldId id="382" r:id="rId36"/>
    <p:sldId id="391" r:id="rId37"/>
    <p:sldId id="415" r:id="rId38"/>
    <p:sldId id="392" r:id="rId39"/>
    <p:sldId id="397" r:id="rId40"/>
    <p:sldId id="384" r:id="rId41"/>
    <p:sldId id="385" r:id="rId42"/>
    <p:sldId id="386" r:id="rId43"/>
    <p:sldId id="387" r:id="rId44"/>
    <p:sldId id="388" r:id="rId45"/>
    <p:sldId id="389" r:id="rId46"/>
    <p:sldId id="393" r:id="rId47"/>
    <p:sldId id="284" r:id="rId48"/>
    <p:sldId id="398" r:id="rId49"/>
    <p:sldId id="399" r:id="rId50"/>
    <p:sldId id="400" r:id="rId51"/>
    <p:sldId id="401" r:id="rId52"/>
    <p:sldId id="402" r:id="rId53"/>
    <p:sldId id="403" r:id="rId54"/>
    <p:sldId id="404" r:id="rId55"/>
    <p:sldId id="405" r:id="rId56"/>
    <p:sldId id="406" r:id="rId57"/>
    <p:sldId id="407" r:id="rId58"/>
    <p:sldId id="408" r:id="rId59"/>
    <p:sldId id="409" r:id="rId60"/>
    <p:sldId id="412" r:id="rId61"/>
    <p:sldId id="413" r:id="rId62"/>
    <p:sldId id="414" r:id="rId63"/>
    <p:sldId id="425" r:id="rId64"/>
    <p:sldId id="424" r:id="rId65"/>
    <p:sldId id="423" r:id="rId66"/>
    <p:sldId id="422" r:id="rId67"/>
    <p:sldId id="421" r:id="rId68"/>
    <p:sldId id="420" r:id="rId69"/>
    <p:sldId id="317"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8838FB13-1A20-4934-815A-EB7EFFC7FC9C}">
          <p14:sldIdLst>
            <p14:sldId id="343"/>
            <p14:sldId id="344"/>
            <p14:sldId id="345"/>
            <p14:sldId id="346"/>
            <p14:sldId id="347"/>
            <p14:sldId id="365"/>
            <p14:sldId id="366"/>
            <p14:sldId id="368"/>
            <p14:sldId id="367"/>
            <p14:sldId id="364"/>
            <p14:sldId id="394"/>
            <p14:sldId id="349"/>
            <p14:sldId id="350"/>
            <p14:sldId id="353"/>
            <p14:sldId id="351"/>
            <p14:sldId id="352"/>
            <p14:sldId id="355"/>
            <p14:sldId id="369"/>
            <p14:sldId id="370"/>
            <p14:sldId id="360"/>
            <p14:sldId id="336"/>
            <p14:sldId id="332"/>
            <p14:sldId id="371"/>
            <p14:sldId id="372"/>
            <p14:sldId id="373"/>
            <p14:sldId id="374"/>
            <p14:sldId id="375"/>
            <p14:sldId id="376"/>
            <p14:sldId id="377"/>
            <p14:sldId id="378"/>
            <p14:sldId id="383"/>
            <p14:sldId id="379"/>
            <p14:sldId id="380"/>
            <p14:sldId id="381"/>
            <p14:sldId id="382"/>
            <p14:sldId id="391"/>
            <p14:sldId id="392"/>
            <p14:sldId id="384"/>
            <p14:sldId id="385"/>
            <p14:sldId id="386"/>
            <p14:sldId id="387"/>
            <p14:sldId id="388"/>
            <p14:sldId id="389"/>
            <p14:sldId id="390"/>
            <p14:sldId id="393"/>
            <p14:sldId id="284"/>
            <p14:sldId id="295"/>
            <p14:sldId id="358"/>
            <p14:sldId id="317"/>
          </p14:sldIdLst>
        </p14:section>
      </p14:sectionLst>
    </p:ex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204" autoAdjust="0"/>
    <p:restoredTop sz="94660"/>
  </p:normalViewPr>
  <p:slideViewPr>
    <p:cSldViewPr showGuides="1">
      <p:cViewPr varScale="1">
        <p:scale>
          <a:sx n="80" d="100"/>
          <a:sy n="80" d="100"/>
        </p:scale>
        <p:origin x="-696" y="-7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lang="en-IN" sz="2800"/>
            </a:pPr>
            <a:r>
              <a:rPr lang="en-US" sz="2800" dirty="0" err="1"/>
              <a:t>New</a:t>
            </a:r>
            <a:r>
              <a:rPr lang="en-US" sz="2800" baseline="0" dirty="0" err="1"/>
              <a:t>Ping</a:t>
            </a:r>
            <a:r>
              <a:rPr lang="en-US" sz="2800" baseline="0" dirty="0"/>
              <a:t> Library Sensor </a:t>
            </a:r>
            <a:r>
              <a:rPr lang="en-US" sz="2800" baseline="0" dirty="0" err="1"/>
              <a:t>vs</a:t>
            </a:r>
            <a:r>
              <a:rPr lang="en-US" sz="2800" baseline="0" dirty="0"/>
              <a:t> Manual Data </a:t>
            </a:r>
            <a:endParaRPr lang="en-US" sz="2800" dirty="0"/>
          </a:p>
        </c:rich>
      </c:tx>
      <c:layout/>
    </c:title>
    <c:plotArea>
      <c:layout>
        <c:manualLayout>
          <c:layoutTarget val="inner"/>
          <c:xMode val="edge"/>
          <c:yMode val="edge"/>
          <c:x val="0.14382660047928789"/>
          <c:y val="0.21996247539370098"/>
          <c:w val="0.66017098406177566"/>
          <c:h val="0.6100968540904228"/>
        </c:manualLayout>
      </c:layout>
      <c:lineChart>
        <c:grouping val="standard"/>
        <c:ser>
          <c:idx val="0"/>
          <c:order val="0"/>
          <c:tx>
            <c:strRef>
              <c:f>Sheet1!$B$1</c:f>
              <c:strCache>
                <c:ptCount val="1"/>
                <c:pt idx="0">
                  <c:v>Sensor Reading</c:v>
                </c:pt>
              </c:strCache>
            </c:strRef>
          </c:tx>
          <c:cat>
            <c:numRef>
              <c:f>Sheet1!$A$2:$A$5</c:f>
              <c:numCache>
                <c:formatCode>General</c:formatCode>
                <c:ptCount val="4"/>
                <c:pt idx="0">
                  <c:v>1</c:v>
                </c:pt>
                <c:pt idx="1">
                  <c:v>2</c:v>
                </c:pt>
                <c:pt idx="2">
                  <c:v>3</c:v>
                </c:pt>
                <c:pt idx="3">
                  <c:v>4</c:v>
                </c:pt>
              </c:numCache>
            </c:numRef>
          </c:cat>
          <c:val>
            <c:numRef>
              <c:f>Sheet1!$B$2:$B$5</c:f>
              <c:numCache>
                <c:formatCode>General</c:formatCode>
                <c:ptCount val="4"/>
                <c:pt idx="0">
                  <c:v>680</c:v>
                </c:pt>
                <c:pt idx="1">
                  <c:v>650</c:v>
                </c:pt>
                <c:pt idx="2">
                  <c:v>623</c:v>
                </c:pt>
                <c:pt idx="3">
                  <c:v>600</c:v>
                </c:pt>
              </c:numCache>
            </c:numRef>
          </c:val>
        </c:ser>
        <c:ser>
          <c:idx val="1"/>
          <c:order val="1"/>
          <c:tx>
            <c:strRef>
              <c:f>Sheet1!$C$1</c:f>
              <c:strCache>
                <c:ptCount val="1"/>
                <c:pt idx="0">
                  <c:v>Manual Reading</c:v>
                </c:pt>
              </c:strCache>
            </c:strRef>
          </c:tx>
          <c:cat>
            <c:numRef>
              <c:f>Sheet1!$A$2:$A$5</c:f>
              <c:numCache>
                <c:formatCode>General</c:formatCode>
                <c:ptCount val="4"/>
                <c:pt idx="0">
                  <c:v>1</c:v>
                </c:pt>
                <c:pt idx="1">
                  <c:v>2</c:v>
                </c:pt>
                <c:pt idx="2">
                  <c:v>3</c:v>
                </c:pt>
                <c:pt idx="3">
                  <c:v>4</c:v>
                </c:pt>
              </c:numCache>
            </c:numRef>
          </c:cat>
          <c:val>
            <c:numRef>
              <c:f>Sheet1!$C$2:$C$5</c:f>
              <c:numCache>
                <c:formatCode>General</c:formatCode>
                <c:ptCount val="4"/>
                <c:pt idx="0">
                  <c:v>680</c:v>
                </c:pt>
                <c:pt idx="1">
                  <c:v>656</c:v>
                </c:pt>
                <c:pt idx="2">
                  <c:v>630</c:v>
                </c:pt>
                <c:pt idx="3">
                  <c:v>605</c:v>
                </c:pt>
              </c:numCache>
            </c:numRef>
          </c:val>
        </c:ser>
        <c:ser>
          <c:idx val="2"/>
          <c:order val="2"/>
          <c:tx>
            <c:strRef>
              <c:f>Sheet1!$D$1</c:f>
              <c:strCache>
                <c:ptCount val="1"/>
                <c:pt idx="0">
                  <c:v>Column1</c:v>
                </c:pt>
              </c:strCache>
            </c:strRef>
          </c:tx>
          <c:cat>
            <c:numRef>
              <c:f>Sheet1!$A$2:$A$5</c:f>
              <c:numCache>
                <c:formatCode>General</c:formatCode>
                <c:ptCount val="4"/>
                <c:pt idx="0">
                  <c:v>1</c:v>
                </c:pt>
                <c:pt idx="1">
                  <c:v>2</c:v>
                </c:pt>
                <c:pt idx="2">
                  <c:v>3</c:v>
                </c:pt>
                <c:pt idx="3">
                  <c:v>4</c:v>
                </c:pt>
              </c:numCache>
            </c:numRef>
          </c:cat>
          <c:val>
            <c:numRef>
              <c:f>Sheet1!$D$2:$D$5</c:f>
              <c:numCache>
                <c:formatCode>General</c:formatCode>
                <c:ptCount val="4"/>
              </c:numCache>
            </c:numRef>
          </c:val>
        </c:ser>
        <c:marker val="1"/>
        <c:axId val="158982144"/>
        <c:axId val="158984064"/>
      </c:lineChart>
      <c:catAx>
        <c:axId val="158982144"/>
        <c:scaling>
          <c:orientation val="minMax"/>
        </c:scaling>
        <c:axPos val="b"/>
        <c:title>
          <c:tx>
            <c:rich>
              <a:bodyPr/>
              <a:lstStyle/>
              <a:p>
                <a:pPr>
                  <a:defRPr lang="en-IN" sz="2400"/>
                </a:pPr>
                <a:r>
                  <a:rPr lang="en-US" sz="2400"/>
                  <a:t>Reading</a:t>
                </a:r>
                <a:r>
                  <a:rPr lang="en-US" sz="2400" baseline="0"/>
                  <a:t> Number</a:t>
                </a:r>
                <a:endParaRPr lang="en-US" sz="2400"/>
              </a:p>
            </c:rich>
          </c:tx>
          <c:layout/>
        </c:title>
        <c:numFmt formatCode="General" sourceLinked="1"/>
        <c:tickLblPos val="nextTo"/>
        <c:txPr>
          <a:bodyPr/>
          <a:lstStyle/>
          <a:p>
            <a:pPr>
              <a:defRPr lang="en-IN" sz="1800"/>
            </a:pPr>
            <a:endParaRPr lang="en-US"/>
          </a:p>
        </c:txPr>
        <c:crossAx val="158984064"/>
        <c:crosses val="autoZero"/>
        <c:auto val="1"/>
        <c:lblAlgn val="ctr"/>
        <c:lblOffset val="100"/>
      </c:catAx>
      <c:valAx>
        <c:axId val="158984064"/>
        <c:scaling>
          <c:orientation val="minMax"/>
        </c:scaling>
        <c:axPos val="l"/>
        <c:majorGridlines/>
        <c:title>
          <c:tx>
            <c:rich>
              <a:bodyPr rot="-5400000" vert="horz"/>
              <a:lstStyle/>
              <a:p>
                <a:pPr>
                  <a:defRPr lang="en-IN" sz="2000"/>
                </a:pPr>
                <a:r>
                  <a:rPr lang="en-US" sz="2000" dirty="0"/>
                  <a:t>Distance(mm)</a:t>
                </a:r>
              </a:p>
            </c:rich>
          </c:tx>
          <c:layout/>
        </c:title>
        <c:numFmt formatCode="General" sourceLinked="1"/>
        <c:tickLblPos val="nextTo"/>
        <c:txPr>
          <a:bodyPr/>
          <a:lstStyle/>
          <a:p>
            <a:pPr>
              <a:defRPr lang="en-IN" sz="1600"/>
            </a:pPr>
            <a:endParaRPr lang="en-US"/>
          </a:p>
        </c:txPr>
        <c:crossAx val="158982144"/>
        <c:crosses val="autoZero"/>
        <c:crossBetween val="between"/>
      </c:valAx>
    </c:plotArea>
    <c:legend>
      <c:legendPos val="r"/>
      <c:legendEntry>
        <c:idx val="2"/>
        <c:delete val="1"/>
      </c:legendEntry>
      <c:layout/>
      <c:txPr>
        <a:bodyPr/>
        <a:lstStyle/>
        <a:p>
          <a:pPr>
            <a:defRPr lang="en-IN" sz="1800"/>
          </a:pPr>
          <a:endParaRPr lang="en-US"/>
        </a:p>
      </c:txPr>
    </c:legend>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lang="en-IN" sz="2400"/>
            </a:pPr>
            <a:r>
              <a:rPr lang="en-US" sz="2400"/>
              <a:t>Iteration</a:t>
            </a:r>
            <a:r>
              <a:rPr lang="en-US" sz="2400" baseline="0"/>
              <a:t> Sensor vs Manual Data</a:t>
            </a:r>
            <a:endParaRPr lang="en-US" sz="2400"/>
          </a:p>
        </c:rich>
      </c:tx>
      <c:layout/>
    </c:title>
    <c:plotArea>
      <c:layout>
        <c:manualLayout>
          <c:layoutTarget val="inner"/>
          <c:xMode val="edge"/>
          <c:yMode val="edge"/>
          <c:x val="9.1943538721226792E-2"/>
          <c:y val="0.14627354485101129"/>
          <c:w val="0.71858794717589469"/>
          <c:h val="0.66171221244403411"/>
        </c:manualLayout>
      </c:layout>
      <c:lineChart>
        <c:grouping val="standard"/>
        <c:ser>
          <c:idx val="0"/>
          <c:order val="0"/>
          <c:tx>
            <c:strRef>
              <c:f>Sheet1!$B$1</c:f>
              <c:strCache>
                <c:ptCount val="1"/>
                <c:pt idx="0">
                  <c:v>Sensor Reading</c:v>
                </c:pt>
              </c:strCache>
            </c:strRef>
          </c:tx>
          <c:cat>
            <c:numRef>
              <c:f>Sheet1!$A$2:$A$5</c:f>
              <c:numCache>
                <c:formatCode>General</c:formatCode>
                <c:ptCount val="4"/>
                <c:pt idx="0">
                  <c:v>1</c:v>
                </c:pt>
                <c:pt idx="1">
                  <c:v>2</c:v>
                </c:pt>
                <c:pt idx="2">
                  <c:v>3</c:v>
                </c:pt>
                <c:pt idx="3">
                  <c:v>4</c:v>
                </c:pt>
              </c:numCache>
            </c:numRef>
          </c:cat>
          <c:val>
            <c:numRef>
              <c:f>Sheet1!$B$2:$B$5</c:f>
              <c:numCache>
                <c:formatCode>General</c:formatCode>
                <c:ptCount val="4"/>
                <c:pt idx="0">
                  <c:v>566</c:v>
                </c:pt>
                <c:pt idx="1">
                  <c:v>544</c:v>
                </c:pt>
                <c:pt idx="2">
                  <c:v>527</c:v>
                </c:pt>
                <c:pt idx="3">
                  <c:v>507</c:v>
                </c:pt>
              </c:numCache>
            </c:numRef>
          </c:val>
        </c:ser>
        <c:ser>
          <c:idx val="1"/>
          <c:order val="1"/>
          <c:tx>
            <c:strRef>
              <c:f>Sheet1!$C$1</c:f>
              <c:strCache>
                <c:ptCount val="1"/>
                <c:pt idx="0">
                  <c:v>Manual Reading</c:v>
                </c:pt>
              </c:strCache>
            </c:strRef>
          </c:tx>
          <c:cat>
            <c:numRef>
              <c:f>Sheet1!$A$2:$A$5</c:f>
              <c:numCache>
                <c:formatCode>General</c:formatCode>
                <c:ptCount val="4"/>
                <c:pt idx="0">
                  <c:v>1</c:v>
                </c:pt>
                <c:pt idx="1">
                  <c:v>2</c:v>
                </c:pt>
                <c:pt idx="2">
                  <c:v>3</c:v>
                </c:pt>
                <c:pt idx="3">
                  <c:v>4</c:v>
                </c:pt>
              </c:numCache>
            </c:numRef>
          </c:cat>
          <c:val>
            <c:numRef>
              <c:f>Sheet1!$C$2:$C$5</c:f>
              <c:numCache>
                <c:formatCode>General</c:formatCode>
                <c:ptCount val="4"/>
                <c:pt idx="0">
                  <c:v>570</c:v>
                </c:pt>
                <c:pt idx="1">
                  <c:v>550</c:v>
                </c:pt>
                <c:pt idx="2">
                  <c:v>530</c:v>
                </c:pt>
                <c:pt idx="3">
                  <c:v>515</c:v>
                </c:pt>
              </c:numCache>
            </c:numRef>
          </c:val>
        </c:ser>
        <c:ser>
          <c:idx val="2"/>
          <c:order val="2"/>
          <c:tx>
            <c:strRef>
              <c:f>Sheet1!$D$1</c:f>
              <c:strCache>
                <c:ptCount val="1"/>
                <c:pt idx="0">
                  <c:v>Column1</c:v>
                </c:pt>
              </c:strCache>
            </c:strRef>
          </c:tx>
          <c:cat>
            <c:numRef>
              <c:f>Sheet1!$A$2:$A$5</c:f>
              <c:numCache>
                <c:formatCode>General</c:formatCode>
                <c:ptCount val="4"/>
                <c:pt idx="0">
                  <c:v>1</c:v>
                </c:pt>
                <c:pt idx="1">
                  <c:v>2</c:v>
                </c:pt>
                <c:pt idx="2">
                  <c:v>3</c:v>
                </c:pt>
                <c:pt idx="3">
                  <c:v>4</c:v>
                </c:pt>
              </c:numCache>
            </c:numRef>
          </c:cat>
          <c:val>
            <c:numRef>
              <c:f>Sheet1!$D$2:$D$5</c:f>
              <c:numCache>
                <c:formatCode>General</c:formatCode>
                <c:ptCount val="4"/>
              </c:numCache>
            </c:numRef>
          </c:val>
        </c:ser>
        <c:marker val="1"/>
        <c:axId val="183375744"/>
        <c:axId val="183382400"/>
      </c:lineChart>
      <c:catAx>
        <c:axId val="183375744"/>
        <c:scaling>
          <c:orientation val="minMax"/>
        </c:scaling>
        <c:axPos val="b"/>
        <c:title>
          <c:tx>
            <c:rich>
              <a:bodyPr/>
              <a:lstStyle/>
              <a:p>
                <a:pPr>
                  <a:defRPr lang="en-IN" sz="1800"/>
                </a:pPr>
                <a:r>
                  <a:rPr lang="en-US" sz="1800"/>
                  <a:t>Reading</a:t>
                </a:r>
                <a:r>
                  <a:rPr lang="en-US" sz="1800" baseline="0"/>
                  <a:t> Number</a:t>
                </a:r>
                <a:endParaRPr lang="en-US" sz="1800"/>
              </a:p>
            </c:rich>
          </c:tx>
          <c:layout/>
        </c:title>
        <c:numFmt formatCode="General" sourceLinked="1"/>
        <c:tickLblPos val="nextTo"/>
        <c:txPr>
          <a:bodyPr/>
          <a:lstStyle/>
          <a:p>
            <a:pPr>
              <a:defRPr lang="en-IN" sz="2400"/>
            </a:pPr>
            <a:endParaRPr lang="en-US"/>
          </a:p>
        </c:txPr>
        <c:crossAx val="183382400"/>
        <c:crosses val="autoZero"/>
        <c:auto val="1"/>
        <c:lblAlgn val="ctr"/>
        <c:lblOffset val="100"/>
      </c:catAx>
      <c:valAx>
        <c:axId val="183382400"/>
        <c:scaling>
          <c:orientation val="minMax"/>
        </c:scaling>
        <c:axPos val="l"/>
        <c:majorGridlines/>
        <c:title>
          <c:tx>
            <c:rich>
              <a:bodyPr rot="-5400000" vert="horz"/>
              <a:lstStyle/>
              <a:p>
                <a:pPr>
                  <a:defRPr lang="en-IN"/>
                </a:pPr>
                <a:r>
                  <a:rPr lang="en-US" sz="2400" b="1" i="0" u="none" strike="noStrike" baseline="0" dirty="0" smtClean="0"/>
                  <a:t>Distance(mm)</a:t>
                </a:r>
                <a:endParaRPr lang="en-IN" sz="2400" dirty="0"/>
              </a:p>
            </c:rich>
          </c:tx>
          <c:layout/>
        </c:title>
        <c:numFmt formatCode="General" sourceLinked="1"/>
        <c:tickLblPos val="nextTo"/>
        <c:txPr>
          <a:bodyPr/>
          <a:lstStyle/>
          <a:p>
            <a:pPr>
              <a:defRPr lang="en-IN" sz="1800"/>
            </a:pPr>
            <a:endParaRPr lang="en-US"/>
          </a:p>
        </c:txPr>
        <c:crossAx val="183375744"/>
        <c:crosses val="autoZero"/>
        <c:crossBetween val="between"/>
      </c:valAx>
    </c:plotArea>
    <c:legend>
      <c:legendPos val="r"/>
      <c:legendEntry>
        <c:idx val="2"/>
        <c:delete val="1"/>
      </c:legendEntry>
      <c:layout>
        <c:manualLayout>
          <c:xMode val="edge"/>
          <c:yMode val="edge"/>
          <c:x val="0.81048521286322261"/>
          <c:y val="0.43776682974843872"/>
          <c:w val="0.18755901017974241"/>
          <c:h val="0.11207087334839141"/>
        </c:manualLayout>
      </c:layout>
      <c:txPr>
        <a:bodyPr/>
        <a:lstStyle/>
        <a:p>
          <a:pPr>
            <a:defRPr lang="en-IN" sz="1800"/>
          </a:pPr>
          <a:endParaRPr lang="en-US"/>
        </a:p>
      </c:txPr>
    </c:legend>
    <c:plotVisOnly val="1"/>
  </c:chart>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lang="en-IN" sz="2400"/>
            </a:pPr>
            <a:r>
              <a:rPr lang="en-US" sz="2400"/>
              <a:t>Effect</a:t>
            </a:r>
            <a:r>
              <a:rPr lang="en-US" sz="2400" baseline="0"/>
              <a:t> of Temperature Sensor vs Manual</a:t>
            </a:r>
            <a:endParaRPr lang="en-US" sz="2400"/>
          </a:p>
        </c:rich>
      </c:tx>
      <c:layout/>
    </c:title>
    <c:plotArea>
      <c:layout>
        <c:manualLayout>
          <c:layoutTarget val="inner"/>
          <c:xMode val="edge"/>
          <c:yMode val="edge"/>
          <c:x val="0.10143824413252692"/>
          <c:y val="0.17459545817642413"/>
          <c:w val="0.69893615200273851"/>
          <c:h val="0.64831108068013299"/>
        </c:manualLayout>
      </c:layout>
      <c:lineChart>
        <c:grouping val="standard"/>
        <c:ser>
          <c:idx val="0"/>
          <c:order val="0"/>
          <c:tx>
            <c:strRef>
              <c:f>Sheet1!$B$1</c:f>
              <c:strCache>
                <c:ptCount val="1"/>
                <c:pt idx="0">
                  <c:v>Sensor Reading</c:v>
                </c:pt>
              </c:strCache>
            </c:strRef>
          </c:tx>
          <c:cat>
            <c:numRef>
              <c:f>Sheet1!$A$2:$A$5</c:f>
              <c:numCache>
                <c:formatCode>General</c:formatCode>
                <c:ptCount val="4"/>
                <c:pt idx="0">
                  <c:v>1</c:v>
                </c:pt>
                <c:pt idx="1">
                  <c:v>2</c:v>
                </c:pt>
                <c:pt idx="2">
                  <c:v>3</c:v>
                </c:pt>
                <c:pt idx="3">
                  <c:v>4</c:v>
                </c:pt>
              </c:numCache>
            </c:numRef>
          </c:cat>
          <c:val>
            <c:numRef>
              <c:f>Sheet1!$B$2:$B$5</c:f>
              <c:numCache>
                <c:formatCode>General</c:formatCode>
                <c:ptCount val="4"/>
                <c:pt idx="0">
                  <c:v>487</c:v>
                </c:pt>
                <c:pt idx="1">
                  <c:v>468</c:v>
                </c:pt>
                <c:pt idx="2">
                  <c:v>455</c:v>
                </c:pt>
                <c:pt idx="3">
                  <c:v>443</c:v>
                </c:pt>
              </c:numCache>
            </c:numRef>
          </c:val>
        </c:ser>
        <c:ser>
          <c:idx val="1"/>
          <c:order val="1"/>
          <c:tx>
            <c:strRef>
              <c:f>Sheet1!$C$1</c:f>
              <c:strCache>
                <c:ptCount val="1"/>
                <c:pt idx="0">
                  <c:v>Manual Reading</c:v>
                </c:pt>
              </c:strCache>
            </c:strRef>
          </c:tx>
          <c:cat>
            <c:numRef>
              <c:f>Sheet1!$A$2:$A$5</c:f>
              <c:numCache>
                <c:formatCode>General</c:formatCode>
                <c:ptCount val="4"/>
                <c:pt idx="0">
                  <c:v>1</c:v>
                </c:pt>
                <c:pt idx="1">
                  <c:v>2</c:v>
                </c:pt>
                <c:pt idx="2">
                  <c:v>3</c:v>
                </c:pt>
                <c:pt idx="3">
                  <c:v>4</c:v>
                </c:pt>
              </c:numCache>
            </c:numRef>
          </c:cat>
          <c:val>
            <c:numRef>
              <c:f>Sheet1!$C$2:$C$5</c:f>
              <c:numCache>
                <c:formatCode>General</c:formatCode>
                <c:ptCount val="4"/>
                <c:pt idx="0">
                  <c:v>490</c:v>
                </c:pt>
                <c:pt idx="1">
                  <c:v>470</c:v>
                </c:pt>
                <c:pt idx="2">
                  <c:v>460</c:v>
                </c:pt>
                <c:pt idx="3">
                  <c:v>445</c:v>
                </c:pt>
              </c:numCache>
            </c:numRef>
          </c:val>
        </c:ser>
        <c:ser>
          <c:idx val="2"/>
          <c:order val="2"/>
          <c:tx>
            <c:strRef>
              <c:f>Sheet1!$D$1</c:f>
              <c:strCache>
                <c:ptCount val="1"/>
                <c:pt idx="0">
                  <c:v>Column1</c:v>
                </c:pt>
              </c:strCache>
            </c:strRef>
          </c:tx>
          <c:cat>
            <c:numRef>
              <c:f>Sheet1!$A$2:$A$5</c:f>
              <c:numCache>
                <c:formatCode>General</c:formatCode>
                <c:ptCount val="4"/>
                <c:pt idx="0">
                  <c:v>1</c:v>
                </c:pt>
                <c:pt idx="1">
                  <c:v>2</c:v>
                </c:pt>
                <c:pt idx="2">
                  <c:v>3</c:v>
                </c:pt>
                <c:pt idx="3">
                  <c:v>4</c:v>
                </c:pt>
              </c:numCache>
            </c:numRef>
          </c:cat>
          <c:val>
            <c:numRef>
              <c:f>Sheet1!$D$2:$D$5</c:f>
              <c:numCache>
                <c:formatCode>General</c:formatCode>
                <c:ptCount val="4"/>
              </c:numCache>
            </c:numRef>
          </c:val>
        </c:ser>
        <c:marker val="1"/>
        <c:axId val="186659968"/>
        <c:axId val="186661888"/>
      </c:lineChart>
      <c:catAx>
        <c:axId val="186659968"/>
        <c:scaling>
          <c:orientation val="minMax"/>
        </c:scaling>
        <c:axPos val="b"/>
        <c:title>
          <c:tx>
            <c:rich>
              <a:bodyPr/>
              <a:lstStyle/>
              <a:p>
                <a:pPr>
                  <a:defRPr lang="en-IN" sz="2000"/>
                </a:pPr>
                <a:r>
                  <a:rPr lang="en-US" sz="2000"/>
                  <a:t>Reading</a:t>
                </a:r>
                <a:r>
                  <a:rPr lang="en-US" sz="2000" baseline="0"/>
                  <a:t> Number</a:t>
                </a:r>
                <a:endParaRPr lang="en-US" sz="2000"/>
              </a:p>
            </c:rich>
          </c:tx>
          <c:layout/>
        </c:title>
        <c:numFmt formatCode="General" sourceLinked="1"/>
        <c:tickLblPos val="nextTo"/>
        <c:txPr>
          <a:bodyPr/>
          <a:lstStyle/>
          <a:p>
            <a:pPr>
              <a:defRPr lang="en-IN" sz="1800"/>
            </a:pPr>
            <a:endParaRPr lang="en-US"/>
          </a:p>
        </c:txPr>
        <c:crossAx val="186661888"/>
        <c:crosses val="autoZero"/>
        <c:auto val="1"/>
        <c:lblAlgn val="ctr"/>
        <c:lblOffset val="100"/>
      </c:catAx>
      <c:valAx>
        <c:axId val="186661888"/>
        <c:scaling>
          <c:orientation val="minMax"/>
        </c:scaling>
        <c:axPos val="l"/>
        <c:majorGridlines/>
        <c:title>
          <c:tx>
            <c:rich>
              <a:bodyPr rot="-5400000" vert="horz"/>
              <a:lstStyle/>
              <a:p>
                <a:pPr>
                  <a:defRPr lang="en-IN" sz="2000"/>
                </a:pPr>
                <a:r>
                  <a:rPr lang="en-US" sz="2000"/>
                  <a:t>Distance(mm)</a:t>
                </a:r>
              </a:p>
            </c:rich>
          </c:tx>
          <c:layout/>
        </c:title>
        <c:numFmt formatCode="General" sourceLinked="1"/>
        <c:tickLblPos val="nextTo"/>
        <c:txPr>
          <a:bodyPr/>
          <a:lstStyle/>
          <a:p>
            <a:pPr>
              <a:defRPr lang="en-IN" sz="1800"/>
            </a:pPr>
            <a:endParaRPr lang="en-US"/>
          </a:p>
        </c:txPr>
        <c:crossAx val="186659968"/>
        <c:crosses val="autoZero"/>
        <c:crossBetween val="between"/>
      </c:valAx>
    </c:plotArea>
    <c:legend>
      <c:legendPos val="r"/>
      <c:legendEntry>
        <c:idx val="2"/>
        <c:delete val="1"/>
      </c:legendEntry>
      <c:layout/>
      <c:txPr>
        <a:bodyPr/>
        <a:lstStyle/>
        <a:p>
          <a:pPr>
            <a:defRPr lang="en-IN" sz="1800"/>
          </a:pPr>
          <a:endParaRPr lang="en-US"/>
        </a:p>
      </c:txPr>
    </c:legend>
    <c:plotVisOnly val="1"/>
  </c:chart>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BA14A5-FBA2-47F2-BF50-C0EA87B93C08}" type="datetimeFigureOut">
              <a:rPr lang="en-US" smtClean="0"/>
              <a:pPr/>
              <a:t>1/23/2020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DC4EFB-E35E-4373-99BA-73D3FA758C99}" type="slidenum">
              <a:rPr lang="en-US" smtClean="0"/>
              <a:pPr/>
              <a:t>‹#›</a:t>
            </a:fld>
            <a:endParaRPr lang="en-US"/>
          </a:p>
        </p:txBody>
      </p:sp>
    </p:spTree>
    <p:extLst>
      <p:ext uri="{BB962C8B-B14F-4D97-AF65-F5344CB8AC3E}">
        <p14:creationId xmlns:p14="http://schemas.microsoft.com/office/powerpoint/2010/main" xmlns="" val="3835308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CDC4EFB-E35E-4373-99BA-73D3FA758C99}" type="slidenum">
              <a:rPr lang="en-US" smtClean="0"/>
              <a:pPr/>
              <a:t>1</a:t>
            </a:fld>
            <a:endParaRPr lang="en-US" dirty="0"/>
          </a:p>
        </p:txBody>
      </p:sp>
    </p:spTree>
    <p:extLst>
      <p:ext uri="{BB962C8B-B14F-4D97-AF65-F5344CB8AC3E}">
        <p14:creationId xmlns:p14="http://schemas.microsoft.com/office/powerpoint/2010/main" xmlns="" val="2061796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4C93203-BB73-43C5-9E81-FBEE2A48DA49}" type="datetimeFigureOut">
              <a:rPr lang="en-US" smtClean="0"/>
              <a:pPr/>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212789-11EC-4933-BCC8-406974443798}" type="slidenum">
              <a:rPr lang="en-US" smtClean="0"/>
              <a:pPr/>
              <a:t>‹#›</a:t>
            </a:fld>
            <a:endParaRPr lang="en-US" dirty="0"/>
          </a:p>
        </p:txBody>
      </p:sp>
    </p:spTree>
    <p:extLst>
      <p:ext uri="{BB962C8B-B14F-4D97-AF65-F5344CB8AC3E}">
        <p14:creationId xmlns:p14="http://schemas.microsoft.com/office/powerpoint/2010/main" xmlns="" val="498625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C93203-BB73-43C5-9E81-FBEE2A48DA49}" type="datetimeFigureOut">
              <a:rPr lang="en-US" smtClean="0"/>
              <a:pPr/>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212789-11EC-4933-BCC8-406974443798}" type="slidenum">
              <a:rPr lang="en-US" smtClean="0"/>
              <a:pPr/>
              <a:t>‹#›</a:t>
            </a:fld>
            <a:endParaRPr lang="en-US" dirty="0"/>
          </a:p>
        </p:txBody>
      </p:sp>
    </p:spTree>
    <p:extLst>
      <p:ext uri="{BB962C8B-B14F-4D97-AF65-F5344CB8AC3E}">
        <p14:creationId xmlns:p14="http://schemas.microsoft.com/office/powerpoint/2010/main" xmlns="" val="1952883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C93203-BB73-43C5-9E81-FBEE2A48DA49}" type="datetimeFigureOut">
              <a:rPr lang="en-US" smtClean="0"/>
              <a:pPr/>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212789-11EC-4933-BCC8-406974443798}" type="slidenum">
              <a:rPr lang="en-US" smtClean="0"/>
              <a:pPr/>
              <a:t>‹#›</a:t>
            </a:fld>
            <a:endParaRPr lang="en-US" dirty="0"/>
          </a:p>
        </p:txBody>
      </p:sp>
    </p:spTree>
    <p:extLst>
      <p:ext uri="{BB962C8B-B14F-4D97-AF65-F5344CB8AC3E}">
        <p14:creationId xmlns:p14="http://schemas.microsoft.com/office/powerpoint/2010/main" xmlns="" val="4278365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C93203-BB73-43C5-9E81-FBEE2A48DA49}" type="datetimeFigureOut">
              <a:rPr lang="en-US" smtClean="0"/>
              <a:pPr/>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212789-11EC-4933-BCC8-406974443798}" type="slidenum">
              <a:rPr lang="en-US" smtClean="0"/>
              <a:pPr/>
              <a:t>‹#›</a:t>
            </a:fld>
            <a:endParaRPr lang="en-US" dirty="0"/>
          </a:p>
        </p:txBody>
      </p:sp>
    </p:spTree>
    <p:extLst>
      <p:ext uri="{BB962C8B-B14F-4D97-AF65-F5344CB8AC3E}">
        <p14:creationId xmlns:p14="http://schemas.microsoft.com/office/powerpoint/2010/main" xmlns="" val="51423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C93203-BB73-43C5-9E81-FBEE2A48DA49}" type="datetimeFigureOut">
              <a:rPr lang="en-US" smtClean="0"/>
              <a:pPr/>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212789-11EC-4933-BCC8-406974443798}" type="slidenum">
              <a:rPr lang="en-US" smtClean="0"/>
              <a:pPr/>
              <a:t>‹#›</a:t>
            </a:fld>
            <a:endParaRPr lang="en-US" dirty="0"/>
          </a:p>
        </p:txBody>
      </p:sp>
    </p:spTree>
    <p:extLst>
      <p:ext uri="{BB962C8B-B14F-4D97-AF65-F5344CB8AC3E}">
        <p14:creationId xmlns:p14="http://schemas.microsoft.com/office/powerpoint/2010/main" xmlns="" val="3211310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C93203-BB73-43C5-9E81-FBEE2A48DA49}" type="datetimeFigureOut">
              <a:rPr lang="en-US" smtClean="0"/>
              <a:pPr/>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8212789-11EC-4933-BCC8-406974443798}" type="slidenum">
              <a:rPr lang="en-US" smtClean="0"/>
              <a:pPr/>
              <a:t>‹#›</a:t>
            </a:fld>
            <a:endParaRPr lang="en-US" dirty="0"/>
          </a:p>
        </p:txBody>
      </p:sp>
    </p:spTree>
    <p:extLst>
      <p:ext uri="{BB962C8B-B14F-4D97-AF65-F5344CB8AC3E}">
        <p14:creationId xmlns:p14="http://schemas.microsoft.com/office/powerpoint/2010/main" xmlns="" val="1900989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C93203-BB73-43C5-9E81-FBEE2A48DA49}" type="datetimeFigureOut">
              <a:rPr lang="en-US" smtClean="0"/>
              <a:pPr/>
              <a:t>1/23/2020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8212789-11EC-4933-BCC8-406974443798}" type="slidenum">
              <a:rPr lang="en-US" smtClean="0"/>
              <a:pPr/>
              <a:t>‹#›</a:t>
            </a:fld>
            <a:endParaRPr lang="en-US" dirty="0"/>
          </a:p>
        </p:txBody>
      </p:sp>
    </p:spTree>
    <p:extLst>
      <p:ext uri="{BB962C8B-B14F-4D97-AF65-F5344CB8AC3E}">
        <p14:creationId xmlns:p14="http://schemas.microsoft.com/office/powerpoint/2010/main" xmlns="" val="4015267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C93203-BB73-43C5-9E81-FBEE2A48DA49}" type="datetimeFigureOut">
              <a:rPr lang="en-US" smtClean="0"/>
              <a:pPr/>
              <a:t>1/23/2020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8212789-11EC-4933-BCC8-406974443798}" type="slidenum">
              <a:rPr lang="en-US" smtClean="0"/>
              <a:pPr/>
              <a:t>‹#›</a:t>
            </a:fld>
            <a:endParaRPr lang="en-US" dirty="0"/>
          </a:p>
        </p:txBody>
      </p:sp>
    </p:spTree>
    <p:extLst>
      <p:ext uri="{BB962C8B-B14F-4D97-AF65-F5344CB8AC3E}">
        <p14:creationId xmlns:p14="http://schemas.microsoft.com/office/powerpoint/2010/main" xmlns="" val="2698046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C93203-BB73-43C5-9E81-FBEE2A48DA49}" type="datetimeFigureOut">
              <a:rPr lang="en-US" smtClean="0"/>
              <a:pPr/>
              <a:t>1/23/2020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8212789-11EC-4933-BCC8-406974443798}" type="slidenum">
              <a:rPr lang="en-US" smtClean="0"/>
              <a:pPr/>
              <a:t>‹#›</a:t>
            </a:fld>
            <a:endParaRPr lang="en-US" dirty="0"/>
          </a:p>
        </p:txBody>
      </p:sp>
    </p:spTree>
    <p:extLst>
      <p:ext uri="{BB962C8B-B14F-4D97-AF65-F5344CB8AC3E}">
        <p14:creationId xmlns:p14="http://schemas.microsoft.com/office/powerpoint/2010/main" xmlns="" val="3382946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4C93203-BB73-43C5-9E81-FBEE2A48DA49}" type="datetimeFigureOut">
              <a:rPr lang="en-US" smtClean="0"/>
              <a:pPr/>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8212789-11EC-4933-BCC8-406974443798}" type="slidenum">
              <a:rPr lang="en-US" smtClean="0"/>
              <a:pPr/>
              <a:t>‹#›</a:t>
            </a:fld>
            <a:endParaRPr lang="en-US" dirty="0"/>
          </a:p>
        </p:txBody>
      </p:sp>
    </p:spTree>
    <p:extLst>
      <p:ext uri="{BB962C8B-B14F-4D97-AF65-F5344CB8AC3E}">
        <p14:creationId xmlns:p14="http://schemas.microsoft.com/office/powerpoint/2010/main" xmlns="" val="3867844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4C93203-BB73-43C5-9E81-FBEE2A48DA49}" type="datetimeFigureOut">
              <a:rPr lang="en-US" smtClean="0"/>
              <a:pPr/>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8212789-11EC-4933-BCC8-406974443798}" type="slidenum">
              <a:rPr lang="en-US" smtClean="0"/>
              <a:pPr/>
              <a:t>‹#›</a:t>
            </a:fld>
            <a:endParaRPr lang="en-US" dirty="0"/>
          </a:p>
        </p:txBody>
      </p:sp>
    </p:spTree>
    <p:extLst>
      <p:ext uri="{BB962C8B-B14F-4D97-AF65-F5344CB8AC3E}">
        <p14:creationId xmlns:p14="http://schemas.microsoft.com/office/powerpoint/2010/main" xmlns="" val="1725945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C93203-BB73-43C5-9E81-FBEE2A48DA49}" type="datetimeFigureOut">
              <a:rPr lang="en-US" smtClean="0"/>
              <a:pPr/>
              <a:t>1/23/2020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212789-11EC-4933-BCC8-406974443798}" type="slidenum">
              <a:rPr lang="en-US" smtClean="0"/>
              <a:pPr/>
              <a:t>‹#›</a:t>
            </a:fld>
            <a:endParaRPr lang="en-US" dirty="0"/>
          </a:p>
        </p:txBody>
      </p:sp>
    </p:spTree>
    <p:extLst>
      <p:ext uri="{BB962C8B-B14F-4D97-AF65-F5344CB8AC3E}">
        <p14:creationId xmlns:p14="http://schemas.microsoft.com/office/powerpoint/2010/main" xmlns="" val="3477175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050" y="2571750"/>
            <a:ext cx="10515600" cy="1325563"/>
          </a:xfrm>
        </p:spPr>
        <p:txBody>
          <a:bodyPr>
            <a:noAutofit/>
          </a:bodyPr>
          <a:lstStyle/>
          <a:p>
            <a:pPr algn="ctr"/>
            <a:r>
              <a:rPr lang="en-IN" sz="11500" dirty="0">
                <a:latin typeface="Maiandra GD" pitchFamily="34" charset="0"/>
              </a:rPr>
              <a:t>WELCOME</a:t>
            </a:r>
          </a:p>
        </p:txBody>
      </p:sp>
    </p:spTree>
    <p:extLst>
      <p:ext uri="{BB962C8B-B14F-4D97-AF65-F5344CB8AC3E}">
        <p14:creationId xmlns:p14="http://schemas.microsoft.com/office/powerpoint/2010/main" xmlns="" val="7108080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0" y="228600"/>
            <a:ext cx="1752600" cy="609601"/>
          </a:xfrm>
        </p:spPr>
        <p:txBody>
          <a:bodyPr>
            <a:normAutofit/>
          </a:bodyPr>
          <a:lstStyle/>
          <a:p>
            <a:pPr algn="ctr"/>
            <a:r>
              <a:rPr lang="en-US" sz="2000" b="1" dirty="0" smtClean="0">
                <a:latin typeface="Times New Roman" panose="02020603050405020304" pitchFamily="18" charset="0"/>
                <a:cs typeface="Times New Roman" panose="02020603050405020304" pitchFamily="18" charset="0"/>
              </a:rPr>
              <a:t>( continue..)</a:t>
            </a:r>
            <a:endParaRPr lang="en-US" sz="2000" dirty="0"/>
          </a:p>
        </p:txBody>
      </p:sp>
      <p:sp>
        <p:nvSpPr>
          <p:cNvPr id="3" name="Content Placeholder 2"/>
          <p:cNvSpPr>
            <a:spLocks noGrp="1"/>
          </p:cNvSpPr>
          <p:nvPr>
            <p:ph idx="1"/>
          </p:nvPr>
        </p:nvSpPr>
        <p:spPr>
          <a:xfrm>
            <a:off x="381000" y="609600"/>
            <a:ext cx="11582400" cy="6248400"/>
          </a:xfrm>
        </p:spPr>
        <p:txBody>
          <a:bodyPr>
            <a:normAutofit lnSpcReduction="10000"/>
          </a:bodyPr>
          <a:lstStyle/>
          <a:p>
            <a:pPr marL="0" indent="0" algn="just">
              <a:buNone/>
            </a:pPr>
            <a:r>
              <a:rPr lang="en-US" sz="3200" b="1" dirty="0" smtClean="0">
                <a:latin typeface="Times New Roman" pitchFamily="18" charset="0"/>
                <a:cs typeface="Times New Roman" pitchFamily="18" charset="0"/>
              </a:rPr>
              <a:t>Stage </a:t>
            </a:r>
            <a:r>
              <a:rPr lang="en-US" sz="3200" b="1" dirty="0">
                <a:latin typeface="Times New Roman" pitchFamily="18" charset="0"/>
                <a:cs typeface="Times New Roman" pitchFamily="18" charset="0"/>
              </a:rPr>
              <a:t>3</a:t>
            </a:r>
            <a:r>
              <a:rPr lang="en-US" sz="3200" dirty="0" smtClean="0">
                <a:latin typeface="Times New Roman" pitchFamily="18" charset="0"/>
                <a:cs typeface="Times New Roman" pitchFamily="18" charset="0"/>
              </a:rPr>
              <a:t>:- </a:t>
            </a:r>
            <a:r>
              <a:rPr lang="en-US" sz="3200" b="1" dirty="0" smtClean="0">
                <a:latin typeface="Times New Roman" pitchFamily="18" charset="0"/>
                <a:cs typeface="Times New Roman" pitchFamily="18" charset="0"/>
              </a:rPr>
              <a:t>processing </a:t>
            </a:r>
            <a:r>
              <a:rPr lang="en-US" sz="3200" b="1" dirty="0">
                <a:latin typeface="Times New Roman" pitchFamily="18" charset="0"/>
                <a:cs typeface="Times New Roman" pitchFamily="18" charset="0"/>
              </a:rPr>
              <a:t>of the data </a:t>
            </a:r>
            <a:r>
              <a:rPr lang="en-US" sz="3200" dirty="0">
                <a:latin typeface="Times New Roman" pitchFamily="18" charset="0"/>
                <a:cs typeface="Times New Roman" pitchFamily="18" charset="0"/>
              </a:rPr>
              <a:t>is done by some </a:t>
            </a:r>
            <a:r>
              <a:rPr lang="en-US" sz="3200" dirty="0" smtClean="0">
                <a:latin typeface="Times New Roman" pitchFamily="18" charset="0"/>
                <a:cs typeface="Times New Roman" pitchFamily="18" charset="0"/>
              </a:rPr>
              <a:t>technology</a:t>
            </a:r>
          </a:p>
          <a:p>
            <a:pPr marL="0" indent="0" algn="just">
              <a:buNone/>
            </a:pPr>
            <a:endParaRPr lang="en-US" sz="3200" dirty="0" smtClean="0">
              <a:latin typeface="Times New Roman" pitchFamily="18" charset="0"/>
              <a:cs typeface="Times New Roman" pitchFamily="18" charset="0"/>
            </a:endParaRPr>
          </a:p>
          <a:p>
            <a:pPr algn="just">
              <a:buFont typeface="Wingdings" panose="05000000000000000000" pitchFamily="2" charset="2"/>
              <a:buChar char="Ø"/>
            </a:pPr>
            <a:r>
              <a:rPr lang="en-US" dirty="0">
                <a:latin typeface="Times New Roman" pitchFamily="18" charset="0"/>
                <a:cs typeface="Times New Roman" pitchFamily="18" charset="0"/>
              </a:rPr>
              <a:t>The data enters the third stage after digitization and aggregation for more processing</a:t>
            </a:r>
            <a:r>
              <a:rPr lang="en-US" dirty="0" smtClean="0">
                <a:latin typeface="Times New Roman" pitchFamily="18" charset="0"/>
                <a:cs typeface="Times New Roman" pitchFamily="18" charset="0"/>
              </a:rPr>
              <a:t>.</a:t>
            </a:r>
          </a:p>
          <a:p>
            <a:pPr algn="just">
              <a:buFont typeface="Wingdings" panose="05000000000000000000" pitchFamily="2" charset="2"/>
              <a:buChar char="Ø"/>
            </a:pP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This processing is performed by the </a:t>
            </a:r>
            <a:r>
              <a:rPr lang="en-US" b="1" dirty="0">
                <a:latin typeface="Times New Roman" pitchFamily="18" charset="0"/>
                <a:cs typeface="Times New Roman" pitchFamily="18" charset="0"/>
              </a:rPr>
              <a:t>IT systems through </a:t>
            </a:r>
            <a:r>
              <a:rPr lang="en-US" dirty="0">
                <a:latin typeface="Times New Roman" pitchFamily="18" charset="0"/>
                <a:cs typeface="Times New Roman" pitchFamily="18" charset="0"/>
              </a:rPr>
              <a:t>detailed analysis. These IT systems may be at off-site or at </a:t>
            </a:r>
            <a:r>
              <a:rPr lang="en-US" dirty="0" smtClean="0">
                <a:latin typeface="Times New Roman" pitchFamily="18" charset="0"/>
                <a:cs typeface="Times New Roman" pitchFamily="18" charset="0"/>
              </a:rPr>
              <a:t>on-site.</a:t>
            </a:r>
          </a:p>
          <a:p>
            <a:pPr algn="just">
              <a:buFont typeface="Wingdings" panose="05000000000000000000" pitchFamily="2" charset="2"/>
              <a:buChar char="Ø"/>
            </a:pPr>
            <a:endParaRPr lang="en-US" dirty="0">
              <a:latin typeface="Times New Roman" pitchFamily="18" charset="0"/>
              <a:cs typeface="Times New Roman" pitchFamily="18" charset="0"/>
            </a:endParaRPr>
          </a:p>
          <a:p>
            <a:pPr marL="0" indent="0" algn="just">
              <a:buNone/>
            </a:pPr>
            <a:r>
              <a:rPr lang="en-US" sz="3200" b="1" dirty="0" smtClean="0">
                <a:latin typeface="Times New Roman" pitchFamily="18" charset="0"/>
                <a:cs typeface="Times New Roman" pitchFamily="18" charset="0"/>
              </a:rPr>
              <a:t>Stage </a:t>
            </a:r>
            <a:r>
              <a:rPr lang="en-US" sz="3200" b="1" dirty="0">
                <a:latin typeface="Times New Roman" pitchFamily="18" charset="0"/>
                <a:cs typeface="Times New Roman" pitchFamily="18" charset="0"/>
              </a:rPr>
              <a:t>4</a:t>
            </a:r>
            <a:r>
              <a:rPr lang="en-US" sz="3200" dirty="0">
                <a:latin typeface="Times New Roman" pitchFamily="18" charset="0"/>
                <a:cs typeface="Times New Roman" pitchFamily="18" charset="0"/>
              </a:rPr>
              <a:t> :- </a:t>
            </a:r>
            <a:r>
              <a:rPr lang="en-US" sz="3200" dirty="0" smtClean="0">
                <a:latin typeface="Times New Roman" pitchFamily="18" charset="0"/>
                <a:cs typeface="Times New Roman" pitchFamily="18" charset="0"/>
              </a:rPr>
              <a:t>data </a:t>
            </a:r>
            <a:r>
              <a:rPr lang="en-US" sz="3200" dirty="0">
                <a:latin typeface="Times New Roman" pitchFamily="18" charset="0"/>
                <a:cs typeface="Times New Roman" pitchFamily="18" charset="0"/>
              </a:rPr>
              <a:t>is </a:t>
            </a:r>
            <a:r>
              <a:rPr lang="en-US" sz="3200" b="1" dirty="0">
                <a:latin typeface="Times New Roman" pitchFamily="18" charset="0"/>
                <a:cs typeface="Times New Roman" pitchFamily="18" charset="0"/>
              </a:rPr>
              <a:t>moved to the data center </a:t>
            </a:r>
            <a:r>
              <a:rPr lang="en-US" sz="3200" b="1" dirty="0" smtClean="0">
                <a:latin typeface="Times New Roman" pitchFamily="18" charset="0"/>
                <a:cs typeface="Times New Roman" pitchFamily="18" charset="0"/>
              </a:rPr>
              <a:t>systems</a:t>
            </a:r>
            <a:endParaRPr lang="en-US" sz="3200" dirty="0" smtClean="0">
              <a:latin typeface="Times New Roman" pitchFamily="18" charset="0"/>
              <a:cs typeface="Times New Roman" pitchFamily="18" charset="0"/>
            </a:endParaRPr>
          </a:p>
          <a:p>
            <a:pPr marL="0" indent="0" algn="just">
              <a:buNone/>
            </a:pPr>
            <a:endParaRPr lang="en-US" sz="3200" dirty="0" smtClean="0">
              <a:latin typeface="Times New Roman" pitchFamily="18" charset="0"/>
              <a:cs typeface="Times New Roman" pitchFamily="18" charset="0"/>
            </a:endParaRPr>
          </a:p>
          <a:p>
            <a:pPr algn="just">
              <a:buFont typeface="Wingdings" panose="05000000000000000000" pitchFamily="2" charset="2"/>
              <a:buChar char="Ø"/>
            </a:pPr>
            <a:r>
              <a:rPr lang="en-US" dirty="0" smtClean="0">
                <a:latin typeface="Times New Roman" pitchFamily="18" charset="0"/>
                <a:cs typeface="Times New Roman" pitchFamily="18" charset="0"/>
              </a:rPr>
              <a:t>It </a:t>
            </a:r>
            <a:r>
              <a:rPr lang="en-US" dirty="0">
                <a:latin typeface="Times New Roman" pitchFamily="18" charset="0"/>
                <a:cs typeface="Times New Roman" pitchFamily="18" charset="0"/>
              </a:rPr>
              <a:t>is the final stage the data is </a:t>
            </a:r>
            <a:r>
              <a:rPr lang="en-US" b="1" dirty="0">
                <a:latin typeface="Times New Roman" pitchFamily="18" charset="0"/>
                <a:cs typeface="Times New Roman" pitchFamily="18" charset="0"/>
              </a:rPr>
              <a:t>stored</a:t>
            </a:r>
            <a:r>
              <a:rPr lang="en-US" dirty="0">
                <a:latin typeface="Times New Roman" pitchFamily="18" charset="0"/>
                <a:cs typeface="Times New Roman" pitchFamily="18" charset="0"/>
              </a:rPr>
              <a:t> at the data centers and cloud</a:t>
            </a:r>
            <a:r>
              <a:rPr lang="en-US" dirty="0" smtClean="0">
                <a:latin typeface="Times New Roman" pitchFamily="18" charset="0"/>
                <a:cs typeface="Times New Roman" pitchFamily="18" charset="0"/>
              </a:rPr>
              <a:t>.</a:t>
            </a:r>
          </a:p>
          <a:p>
            <a:pPr algn="just">
              <a:buFont typeface="Wingdings" panose="05000000000000000000" pitchFamily="2" charset="2"/>
              <a:buChar char="Ø"/>
            </a:pPr>
            <a:r>
              <a:rPr lang="en-US" dirty="0" smtClean="0">
                <a:latin typeface="Times New Roman" pitchFamily="18" charset="0"/>
                <a:cs typeface="Times New Roman" pitchFamily="18" charset="0"/>
              </a:rPr>
              <a:t>This </a:t>
            </a:r>
            <a:r>
              <a:rPr lang="en-US" dirty="0">
                <a:latin typeface="Times New Roman" pitchFamily="18" charset="0"/>
                <a:cs typeface="Times New Roman" pitchFamily="18" charset="0"/>
              </a:rPr>
              <a:t>data is transferred to data centers which have more advanced IT systems to perform </a:t>
            </a:r>
            <a:r>
              <a:rPr lang="en-US" b="1" dirty="0">
                <a:latin typeface="Times New Roman" pitchFamily="18" charset="0"/>
                <a:cs typeface="Times New Roman" pitchFamily="18" charset="0"/>
              </a:rPr>
              <a:t>in-depth analysis</a:t>
            </a:r>
            <a:r>
              <a:rPr lang="en-US" dirty="0" smtClean="0">
                <a:latin typeface="Times New Roman" pitchFamily="18" charset="0"/>
                <a:cs typeface="Times New Roman" pitchFamily="18" charset="0"/>
              </a:rPr>
              <a:t>.</a:t>
            </a:r>
          </a:p>
          <a:p>
            <a:pPr algn="just">
              <a:buFont typeface="Wingdings" panose="05000000000000000000" pitchFamily="2" charset="2"/>
              <a:buChar char="Ø"/>
            </a:pPr>
            <a:r>
              <a:rPr lang="en-US" dirty="0" smtClean="0">
                <a:latin typeface="Times New Roman" pitchFamily="18" charset="0"/>
                <a:cs typeface="Times New Roman" pitchFamily="18" charset="0"/>
              </a:rPr>
              <a:t>This </a:t>
            </a:r>
            <a:r>
              <a:rPr lang="en-US" dirty="0">
                <a:latin typeface="Times New Roman" pitchFamily="18" charset="0"/>
                <a:cs typeface="Times New Roman" pitchFamily="18" charset="0"/>
              </a:rPr>
              <a:t>type of processing particularly takes place </a:t>
            </a:r>
            <a:r>
              <a:rPr lang="en-US" b="1" dirty="0">
                <a:latin typeface="Times New Roman" pitchFamily="18" charset="0"/>
                <a:cs typeface="Times New Roman" pitchFamily="18" charset="0"/>
              </a:rPr>
              <a:t>on the location</a:t>
            </a:r>
            <a:r>
              <a:rPr lang="en-US" dirty="0" smtClean="0">
                <a:latin typeface="Times New Roman" pitchFamily="18" charset="0"/>
                <a:cs typeface="Times New Roman" pitchFamily="18" charset="0"/>
              </a:rPr>
              <a:t>.</a:t>
            </a:r>
            <a:r>
              <a:rPr lang="en-US" dirty="0">
                <a:latin typeface="Times New Roman" pitchFamily="18" charset="0"/>
                <a:cs typeface="Times New Roman" pitchFamily="18" charset="0"/>
              </a:rPr>
              <a:t>	</a:t>
            </a:r>
          </a:p>
          <a:p>
            <a:pPr algn="just"/>
            <a:endParaRPr lang="en-IN" dirty="0" smtClean="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p:txBody>
      </p:sp>
    </p:spTree>
    <p:extLst>
      <p:ext uri="{BB962C8B-B14F-4D97-AF65-F5344CB8AC3E}">
        <p14:creationId xmlns="" xmlns:p14="http://schemas.microsoft.com/office/powerpoint/2010/main" val="30707756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1"/>
            <a:ext cx="10515600" cy="990599"/>
          </a:xfrm>
        </p:spPr>
        <p:txBody>
          <a:bodyPr>
            <a:normAutofit/>
          </a:bodyPr>
          <a:lstStyle/>
          <a:p>
            <a:pPr algn="r"/>
            <a:r>
              <a:rPr lang="en-US" sz="2000" b="1" dirty="0" smtClean="0">
                <a:latin typeface="Times New Roman" panose="02020603050405020304" pitchFamily="18" charset="0"/>
                <a:cs typeface="Times New Roman" panose="02020603050405020304" pitchFamily="18" charset="0"/>
              </a:rPr>
              <a:t> ( continue..)</a:t>
            </a:r>
            <a:endParaRPr lang="en-US" sz="2000" dirty="0"/>
          </a:p>
        </p:txBody>
      </p:sp>
      <p:sp>
        <p:nvSpPr>
          <p:cNvPr id="3" name="Content Placeholder 2"/>
          <p:cNvSpPr>
            <a:spLocks noGrp="1"/>
          </p:cNvSpPr>
          <p:nvPr>
            <p:ph idx="1"/>
          </p:nvPr>
        </p:nvSpPr>
        <p:spPr>
          <a:xfrm>
            <a:off x="609600" y="838200"/>
            <a:ext cx="11353800" cy="5867400"/>
          </a:xfrm>
        </p:spPr>
        <p:txBody>
          <a:bodyPr>
            <a:normAutofit/>
          </a:bodyPr>
          <a:lstStyle/>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Runoff plots are used to </a:t>
            </a:r>
            <a:r>
              <a:rPr lang="en-US" b="1" dirty="0">
                <a:latin typeface="Times New Roman" panose="02020603050405020304" pitchFamily="18" charset="0"/>
                <a:cs typeface="Times New Roman" panose="02020603050405020304" pitchFamily="18" charset="0"/>
              </a:rPr>
              <a:t>measure surface runoff</a:t>
            </a:r>
            <a:r>
              <a:rPr lang="en-US" dirty="0">
                <a:latin typeface="Times New Roman" panose="02020603050405020304" pitchFamily="18" charset="0"/>
                <a:cs typeface="Times New Roman" panose="02020603050405020304" pitchFamily="18" charset="0"/>
              </a:rPr>
              <a:t> under controlled conditions. We developed a smart system for measurement of runoff using concept of </a:t>
            </a:r>
            <a:r>
              <a:rPr lang="en-US" dirty="0" err="1" smtClean="0">
                <a:latin typeface="Times New Roman" panose="02020603050405020304" pitchFamily="18" charset="0"/>
                <a:cs typeface="Times New Roman" panose="02020603050405020304" pitchFamily="18" charset="0"/>
              </a:rPr>
              <a:t>IoT</a:t>
            </a:r>
            <a:endParaRPr lang="en-US"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Ultrasonic sensors with microcontroller can be used as </a:t>
            </a:r>
            <a:r>
              <a:rPr lang="en-US" b="1" dirty="0">
                <a:latin typeface="Times New Roman" panose="02020603050405020304" pitchFamily="18" charset="0"/>
                <a:cs typeface="Times New Roman" panose="02020603050405020304" pitchFamily="18" charset="0"/>
              </a:rPr>
              <a:t>depth measuring device</a:t>
            </a:r>
            <a:r>
              <a:rPr lang="en-US" dirty="0">
                <a:latin typeface="Times New Roman" panose="02020603050405020304" pitchFamily="18" charset="0"/>
                <a:cs typeface="Times New Roman" panose="02020603050405020304" pitchFamily="18" charset="0"/>
              </a:rPr>
              <a:t> in runoff </a:t>
            </a:r>
            <a:r>
              <a:rPr lang="en-US" dirty="0" smtClean="0">
                <a:latin typeface="Times New Roman" panose="02020603050405020304" pitchFamily="18" charset="0"/>
                <a:cs typeface="Times New Roman" panose="02020603050405020304" pitchFamily="18" charset="0"/>
              </a:rPr>
              <a:t>tanks</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These sensors </a:t>
            </a:r>
            <a:r>
              <a:rPr lang="en-US" b="1" dirty="0">
                <a:latin typeface="Times New Roman" panose="02020603050405020304" pitchFamily="18" charset="0"/>
                <a:cs typeface="Times New Roman" panose="02020603050405020304" pitchFamily="18" charset="0"/>
              </a:rPr>
              <a:t>record</a:t>
            </a:r>
            <a:r>
              <a:rPr lang="en-US" dirty="0">
                <a:latin typeface="Times New Roman" panose="02020603050405020304" pitchFamily="18" charset="0"/>
                <a:cs typeface="Times New Roman" panose="02020603050405020304" pitchFamily="18" charset="0"/>
              </a:rPr>
              <a:t> the raw data and </a:t>
            </a:r>
            <a:r>
              <a:rPr lang="en-US" b="1" dirty="0">
                <a:latin typeface="Times New Roman" panose="02020603050405020304" pitchFamily="18" charset="0"/>
                <a:cs typeface="Times New Roman" panose="02020603050405020304" pitchFamily="18" charset="0"/>
              </a:rPr>
              <a:t>communicate</a:t>
            </a:r>
            <a:r>
              <a:rPr lang="en-US" dirty="0">
                <a:latin typeface="Times New Roman" panose="02020603050405020304" pitchFamily="18" charset="0"/>
                <a:cs typeface="Times New Roman" panose="02020603050405020304" pitchFamily="18" charset="0"/>
              </a:rPr>
              <a:t> with micro-controller in order to generate the actual depth using various </a:t>
            </a:r>
            <a:r>
              <a:rPr lang="en-US" dirty="0" smtClean="0">
                <a:latin typeface="Times New Roman" panose="02020603050405020304" pitchFamily="18" charset="0"/>
                <a:cs typeface="Times New Roman" panose="02020603050405020304" pitchFamily="18" charset="0"/>
              </a:rPr>
              <a:t>functions</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processed data is </a:t>
            </a:r>
            <a:r>
              <a:rPr lang="en-US" b="1" dirty="0">
                <a:latin typeface="Times New Roman" panose="02020603050405020304" pitchFamily="18" charset="0"/>
                <a:cs typeface="Times New Roman" panose="02020603050405020304" pitchFamily="18" charset="0"/>
              </a:rPr>
              <a:t>sent to the Wi-Fi</a:t>
            </a:r>
            <a:r>
              <a:rPr lang="en-US" dirty="0">
                <a:latin typeface="Times New Roman" panose="02020603050405020304" pitchFamily="18" charset="0"/>
                <a:cs typeface="Times New Roman" panose="02020603050405020304" pitchFamily="18" charset="0"/>
              </a:rPr>
              <a:t> modules by communication protocols in order to provide </a:t>
            </a:r>
            <a:r>
              <a:rPr lang="en-US" b="1" dirty="0">
                <a:latin typeface="Times New Roman" panose="02020603050405020304" pitchFamily="18" charset="0"/>
                <a:cs typeface="Times New Roman" panose="02020603050405020304" pitchFamily="18" charset="0"/>
              </a:rPr>
              <a:t>remotely access </a:t>
            </a:r>
            <a:r>
              <a:rPr lang="en-US" dirty="0">
                <a:latin typeface="Times New Roman" panose="02020603050405020304" pitchFamily="18" charset="0"/>
                <a:cs typeface="Times New Roman" panose="02020603050405020304" pitchFamily="18" charset="0"/>
              </a:rPr>
              <a:t>to </a:t>
            </a:r>
            <a:r>
              <a:rPr lang="en-US" dirty="0" smtClean="0">
                <a:latin typeface="Times New Roman" panose="02020603050405020304" pitchFamily="18" charset="0"/>
                <a:cs typeface="Times New Roman" panose="02020603050405020304" pitchFamily="18" charset="0"/>
              </a:rPr>
              <a:t>data</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Wi-Fi module works as an internet gateway and </a:t>
            </a:r>
            <a:r>
              <a:rPr lang="en-US" b="1" dirty="0">
                <a:latin typeface="Times New Roman" panose="02020603050405020304" pitchFamily="18" charset="0"/>
                <a:cs typeface="Times New Roman" panose="02020603050405020304" pitchFamily="18" charset="0"/>
              </a:rPr>
              <a:t>sends</a:t>
            </a:r>
            <a:r>
              <a:rPr lang="en-US" dirty="0">
                <a:latin typeface="Times New Roman" panose="02020603050405020304" pitchFamily="18" charset="0"/>
                <a:cs typeface="Times New Roman" panose="02020603050405020304" pitchFamily="18" charset="0"/>
              </a:rPr>
              <a:t> sensor data to webpage. The </a:t>
            </a:r>
            <a:r>
              <a:rPr lang="en-US" dirty="0" smtClean="0">
                <a:latin typeface="Times New Roman" panose="02020603050405020304" pitchFamily="18" charset="0"/>
                <a:cs typeface="Times New Roman" panose="02020603050405020304" pitchFamily="18" charset="0"/>
              </a:rPr>
              <a:t>webpage and cloud </a:t>
            </a:r>
            <a:r>
              <a:rPr lang="en-US" dirty="0">
                <a:latin typeface="Times New Roman" panose="02020603050405020304" pitchFamily="18" charset="0"/>
                <a:cs typeface="Times New Roman" panose="02020603050405020304" pitchFamily="18" charset="0"/>
              </a:rPr>
              <a:t>is used for </a:t>
            </a:r>
            <a:r>
              <a:rPr lang="en-US" b="1" dirty="0">
                <a:latin typeface="Times New Roman" panose="02020603050405020304" pitchFamily="18" charset="0"/>
                <a:cs typeface="Times New Roman" panose="02020603050405020304" pitchFamily="18" charset="0"/>
              </a:rPr>
              <a:t>data visualizations </a:t>
            </a:r>
            <a:r>
              <a:rPr lang="en-US" dirty="0">
                <a:latin typeface="Times New Roman" panose="02020603050405020304" pitchFamily="18" charset="0"/>
                <a:cs typeface="Times New Roman" panose="02020603050405020304" pitchFamily="18" charset="0"/>
              </a:rPr>
              <a:t>and </a:t>
            </a:r>
            <a:r>
              <a:rPr lang="en-US" b="1" dirty="0">
                <a:latin typeface="Times New Roman" panose="02020603050405020304" pitchFamily="18" charset="0"/>
                <a:cs typeface="Times New Roman" panose="02020603050405020304" pitchFamily="18" charset="0"/>
              </a:rPr>
              <a:t>data storing </a:t>
            </a:r>
            <a:r>
              <a:rPr lang="en-US" dirty="0">
                <a:latin typeface="Times New Roman" panose="02020603050405020304" pitchFamily="18" charset="0"/>
                <a:cs typeface="Times New Roman" panose="02020603050405020304" pitchFamily="18" charset="0"/>
              </a:rPr>
              <a:t>purposes. These data can be further used for analysis</a:t>
            </a:r>
            <a:r>
              <a:rPr lang="en-I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5361002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0"/>
            <a:ext cx="10515600" cy="1325563"/>
          </a:xfrm>
        </p:spPr>
        <p:txBody>
          <a:bodyPr/>
          <a:lstStyle/>
          <a:p>
            <a:pPr>
              <a:buFont typeface="Wingdings" pitchFamily="2" charset="2"/>
              <a:buChar char="v"/>
            </a:pPr>
            <a:r>
              <a:rPr lang="en-IN" b="1" u="sng" dirty="0" smtClean="0">
                <a:latin typeface="Times New Roman" pitchFamily="18" charset="0"/>
                <a:cs typeface="Times New Roman" pitchFamily="18" charset="0"/>
              </a:rPr>
              <a:t>Justification</a:t>
            </a:r>
            <a:r>
              <a:rPr lang="en-IN" b="1" dirty="0" smtClean="0">
                <a:latin typeface="Times New Roman" pitchFamily="18" charset="0"/>
                <a:cs typeface="Times New Roman" pitchFamily="18" charset="0"/>
              </a:rPr>
              <a:t>:</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838200" y="1371600"/>
            <a:ext cx="11049000" cy="4805363"/>
          </a:xfrm>
        </p:spPr>
        <p:txBody>
          <a:bodyPr/>
          <a:lstStyle/>
          <a:p>
            <a:pPr algn="just">
              <a:buFont typeface="Wingdings" pitchFamily="2" charset="2"/>
              <a:buChar char="Ø"/>
            </a:pPr>
            <a:r>
              <a:rPr lang="en-US" dirty="0" smtClean="0">
                <a:latin typeface="Times New Roman" pitchFamily="18" charset="0"/>
                <a:cs typeface="Times New Roman" pitchFamily="18" charset="0"/>
              </a:rPr>
              <a:t>we can measure </a:t>
            </a:r>
            <a:r>
              <a:rPr lang="en-US" b="1" dirty="0" smtClean="0">
                <a:latin typeface="Times New Roman" pitchFamily="18" charset="0"/>
                <a:cs typeface="Times New Roman" pitchFamily="18" charset="0"/>
              </a:rPr>
              <a:t>peak runoff rate </a:t>
            </a:r>
            <a:r>
              <a:rPr lang="en-US" dirty="0" smtClean="0">
                <a:latin typeface="Times New Roman" pitchFamily="18" charset="0"/>
                <a:cs typeface="Times New Roman" pitchFamily="18" charset="0"/>
              </a:rPr>
              <a:t>by using smart runoff measurement system, it will help to design different hydrologic  structure</a:t>
            </a:r>
          </a:p>
          <a:p>
            <a:pPr algn="just">
              <a:buFont typeface="Wingdings" pitchFamily="2" charset="2"/>
              <a:buChar char="Ø"/>
            </a:pPr>
            <a:endParaRPr lang="en-US" dirty="0" smtClean="0">
              <a:latin typeface="Times New Roman" pitchFamily="18" charset="0"/>
              <a:cs typeface="Times New Roman" pitchFamily="18" charset="0"/>
            </a:endParaRPr>
          </a:p>
          <a:p>
            <a:pPr algn="just">
              <a:buFont typeface="Wingdings" pitchFamily="2" charset="2"/>
              <a:buChar char="Ø"/>
            </a:pP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Rainfall-Runoff  relationship </a:t>
            </a:r>
            <a:r>
              <a:rPr lang="en-US" dirty="0" smtClean="0">
                <a:latin typeface="Times New Roman" pitchFamily="18" charset="0"/>
                <a:cs typeface="Times New Roman" pitchFamily="18" charset="0"/>
              </a:rPr>
              <a:t>is also most important for different irrigation  storage structure . we can measure </a:t>
            </a:r>
            <a:r>
              <a:rPr lang="en-US" b="1" dirty="0" smtClean="0">
                <a:latin typeface="Times New Roman" pitchFamily="18" charset="0"/>
                <a:cs typeface="Times New Roman" pitchFamily="18" charset="0"/>
              </a:rPr>
              <a:t>Runoff depth </a:t>
            </a:r>
            <a:r>
              <a:rPr lang="en-US" dirty="0" smtClean="0">
                <a:latin typeface="Times New Roman" pitchFamily="18" charset="0"/>
                <a:cs typeface="Times New Roman" pitchFamily="18" charset="0"/>
              </a:rPr>
              <a:t>by this system</a:t>
            </a:r>
          </a:p>
          <a:p>
            <a:pPr algn="just">
              <a:buFont typeface="Wingdings" pitchFamily="2" charset="2"/>
              <a:buChar char="Ø"/>
            </a:pPr>
            <a:endParaRPr lang="en-US" b="1" dirty="0" smtClean="0">
              <a:latin typeface="Times New Roman" pitchFamily="18" charset="0"/>
              <a:cs typeface="Times New Roman" pitchFamily="18" charset="0"/>
            </a:endParaRPr>
          </a:p>
          <a:p>
            <a:pPr algn="just">
              <a:buFont typeface="Wingdings" pitchFamily="2" charset="2"/>
              <a:buChar char="Ø"/>
            </a:pPr>
            <a:r>
              <a:rPr lang="en-US" dirty="0" smtClean="0">
                <a:latin typeface="Times New Roman" pitchFamily="18" charset="0"/>
                <a:cs typeface="Times New Roman" pitchFamily="18" charset="0"/>
              </a:rPr>
              <a:t>Also in</a:t>
            </a:r>
            <a:r>
              <a:rPr lang="en-US" b="1" dirty="0" smtClean="0">
                <a:latin typeface="Times New Roman" pitchFamily="18" charset="0"/>
                <a:cs typeface="Times New Roman" pitchFamily="18" charset="0"/>
              </a:rPr>
              <a:t> at night time</a:t>
            </a:r>
            <a:r>
              <a:rPr lang="en-US"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adverse condition of  climate </a:t>
            </a:r>
            <a:r>
              <a:rPr lang="en-US" dirty="0" smtClean="0">
                <a:latin typeface="Times New Roman" pitchFamily="18" charset="0"/>
                <a:cs typeface="Times New Roman" pitchFamily="18" charset="0"/>
              </a:rPr>
              <a:t>we can measure the data at pre decide time interval </a:t>
            </a:r>
            <a:endParaRPr lang="en-US" b="1" dirty="0" smtClean="0">
              <a:latin typeface="Times New Roman" pitchFamily="18" charset="0"/>
              <a:cs typeface="Times New Roman" pitchFamily="18" charset="0"/>
            </a:endParaRPr>
          </a:p>
          <a:p>
            <a:pPr algn="just"/>
            <a:endParaRPr lang="en-US" dirty="0" smtClean="0">
              <a:latin typeface="Times New Roman" pitchFamily="18" charset="0"/>
              <a:cs typeface="Times New Roman" pitchFamily="18" charset="0"/>
            </a:endParaRPr>
          </a:p>
        </p:txBody>
      </p:sp>
      <p:sp>
        <p:nvSpPr>
          <p:cNvPr id="4" name="Rectangle 3"/>
          <p:cNvSpPr/>
          <p:nvPr/>
        </p:nvSpPr>
        <p:spPr>
          <a:xfrm>
            <a:off x="9677400" y="381000"/>
            <a:ext cx="1524000" cy="369332"/>
          </a:xfrm>
          <a:prstGeom prst="rect">
            <a:avLst/>
          </a:prstGeom>
        </p:spPr>
        <p:txBody>
          <a:bodyPr wrap="square">
            <a:spAutoFit/>
          </a:bodyPr>
          <a:lstStyle/>
          <a:p>
            <a:r>
              <a:rPr lang="en-US" b="1" dirty="0" smtClean="0">
                <a:latin typeface="Times New Roman" panose="02020603050405020304" pitchFamily="18" charset="0"/>
                <a:cs typeface="Times New Roman" panose="02020603050405020304" pitchFamily="18" charset="0"/>
              </a:rPr>
              <a:t> ( continue..)</a:t>
            </a:r>
            <a:endParaRPr lang="en-IN" dirty="0"/>
          </a:p>
        </p:txBody>
      </p:sp>
    </p:spTree>
    <p:extLst>
      <p:ext uri="{BB962C8B-B14F-4D97-AF65-F5344CB8AC3E}">
        <p14:creationId xmlns:p14="http://schemas.microsoft.com/office/powerpoint/2010/main" xmlns="" val="16561334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1500"/>
            <a:ext cx="10515600" cy="892175"/>
          </a:xfrm>
        </p:spPr>
        <p:txBody>
          <a:bodyPr>
            <a:noAutofit/>
          </a:bodyPr>
          <a:lstStyle/>
          <a:p>
            <a:pPr algn="ctr"/>
            <a:r>
              <a:rPr lang="en-US" sz="4000" b="1" dirty="0">
                <a:latin typeface="Times New Roman" panose="02020603050405020304" pitchFamily="18" charset="0"/>
                <a:cs typeface="Times New Roman" panose="02020603050405020304" pitchFamily="18" charset="0"/>
              </a:rPr>
              <a:t>OBJECTIVES</a:t>
            </a:r>
            <a:br>
              <a:rPr lang="en-US" sz="4000" b="1" dirty="0">
                <a:latin typeface="Times New Roman" panose="02020603050405020304" pitchFamily="18" charset="0"/>
                <a:cs typeface="Times New Roman" panose="02020603050405020304" pitchFamily="18" charset="0"/>
              </a:rPr>
            </a:b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600200"/>
            <a:ext cx="10972800" cy="4691063"/>
          </a:xfrm>
        </p:spPr>
        <p:txBody>
          <a:bodyPr>
            <a:normAutofit/>
          </a:bodyPr>
          <a:lstStyle/>
          <a:p>
            <a:pPr marL="514350" lvl="0" indent="-514350" algn="just">
              <a:buFont typeface="+mj-lt"/>
              <a:buAutoNum type="arabicParenR"/>
            </a:pPr>
            <a:r>
              <a:rPr lang="en-US" dirty="0" smtClean="0">
                <a:latin typeface="Times New Roman" panose="02020603050405020304" pitchFamily="18" charset="0"/>
                <a:cs typeface="Times New Roman" panose="02020603050405020304" pitchFamily="18" charset="0"/>
              </a:rPr>
              <a:t>To develop the </a:t>
            </a:r>
            <a:r>
              <a:rPr lang="en-US" dirty="0" err="1" smtClean="0">
                <a:latin typeface="Times New Roman" panose="02020603050405020304" pitchFamily="18" charset="0"/>
                <a:cs typeface="Times New Roman" panose="02020603050405020304" pitchFamily="18" charset="0"/>
              </a:rPr>
              <a:t>IoT</a:t>
            </a:r>
            <a:r>
              <a:rPr lang="en-US" dirty="0" smtClean="0">
                <a:latin typeface="Times New Roman" panose="02020603050405020304" pitchFamily="18" charset="0"/>
                <a:cs typeface="Times New Roman" panose="02020603050405020304" pitchFamily="18" charset="0"/>
              </a:rPr>
              <a:t> based smart automatic runoff measurement system</a:t>
            </a:r>
          </a:p>
          <a:p>
            <a:pPr marL="514350" lvl="0" indent="-514350" algn="just">
              <a:buFont typeface="+mj-lt"/>
              <a:buAutoNum type="arabicParenR"/>
            </a:pPr>
            <a:endParaRPr lang="en-US" b="1" dirty="0">
              <a:latin typeface="Times New Roman" panose="02020603050405020304" pitchFamily="18" charset="0"/>
              <a:cs typeface="Times New Roman" panose="02020603050405020304" pitchFamily="18" charset="0"/>
            </a:endParaRPr>
          </a:p>
          <a:p>
            <a:pPr marL="514350" lvl="0" indent="-514350" algn="just">
              <a:buFont typeface="+mj-lt"/>
              <a:buAutoNum type="arabicParenR"/>
            </a:pPr>
            <a:r>
              <a:rPr lang="en-US" dirty="0" smtClean="0">
                <a:latin typeface="Times New Roman" panose="02020603050405020304" pitchFamily="18" charset="0"/>
                <a:cs typeface="Times New Roman" panose="02020603050405020304" pitchFamily="18" charset="0"/>
              </a:rPr>
              <a:t>To evaluate the performance of developed smart automatic runoff measurement system </a:t>
            </a:r>
          </a:p>
          <a:p>
            <a:pPr marL="514350" lvl="0" indent="-514350" algn="just">
              <a:buFont typeface="+mj-lt"/>
              <a:buAutoNum type="arabicParenR"/>
            </a:pPr>
            <a:endParaRPr lang="en-US" b="1" dirty="0">
              <a:latin typeface="Times New Roman" panose="02020603050405020304" pitchFamily="18" charset="0"/>
              <a:cs typeface="Times New Roman" panose="02020603050405020304" pitchFamily="18" charset="0"/>
            </a:endParaRPr>
          </a:p>
          <a:p>
            <a:pPr marL="514350" lvl="0" indent="-514350" algn="just">
              <a:buFont typeface="+mj-lt"/>
              <a:buAutoNum type="arabicParenR"/>
            </a:pPr>
            <a:r>
              <a:rPr lang="en-US" dirty="0" smtClean="0">
                <a:latin typeface="Times New Roman" panose="02020603050405020304" pitchFamily="18" charset="0"/>
                <a:cs typeface="Times New Roman" panose="02020603050405020304" pitchFamily="18" charset="0"/>
              </a:rPr>
              <a:t>To develop the computer program to communicate and store data on cloud through </a:t>
            </a:r>
            <a:r>
              <a:rPr lang="en-US" dirty="0" err="1" smtClean="0">
                <a:latin typeface="Times New Roman" panose="02020603050405020304" pitchFamily="18" charset="0"/>
                <a:cs typeface="Times New Roman" panose="02020603050405020304" pitchFamily="18" charset="0"/>
              </a:rPr>
              <a:t>IoT</a:t>
            </a:r>
            <a:r>
              <a:rPr lang="en-US" dirty="0" smtClean="0">
                <a:latin typeface="Times New Roman" panose="02020603050405020304" pitchFamily="18" charset="0"/>
                <a:cs typeface="Times New Roman" panose="02020603050405020304" pitchFamily="18" charset="0"/>
              </a:rPr>
              <a:t> and </a:t>
            </a:r>
            <a:r>
              <a:rPr lang="en-US" dirty="0" err="1" smtClean="0">
                <a:latin typeface="Times New Roman" panose="02020603050405020304" pitchFamily="18" charset="0"/>
                <a:cs typeface="Times New Roman" panose="02020603050405020304" pitchFamily="18" charset="0"/>
              </a:rPr>
              <a:t>WiFi</a:t>
            </a:r>
            <a:r>
              <a:rPr lang="en-US" dirty="0" smtClean="0">
                <a:latin typeface="Times New Roman" panose="02020603050405020304" pitchFamily="18" charset="0"/>
                <a:cs typeface="Times New Roman" panose="02020603050405020304" pitchFamily="18" charset="0"/>
              </a:rPr>
              <a:t> module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8283202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49660" y="2734270"/>
            <a:ext cx="9123140" cy="923330"/>
          </a:xfrm>
          <a:prstGeom prst="rect">
            <a:avLst/>
          </a:prstGeom>
          <a:noFill/>
        </p:spPr>
        <p:txBody>
          <a:bodyPr wrap="none" lIns="91440" tIns="45720" rIns="91440" bIns="45720">
            <a:spAutoFit/>
          </a:bodyPr>
          <a:lstStyle/>
          <a:p>
            <a:pPr algn="ctr"/>
            <a:r>
              <a:rPr lang="en-US" sz="5400" b="1" cap="none" spc="100" dirty="0" smtClean="0">
                <a:ln w="18000">
                  <a:solidFill>
                    <a:schemeClr val="accent1">
                      <a:satMod val="200000"/>
                      <a:tint val="72000"/>
                    </a:schemeClr>
                  </a:solidFill>
                  <a:prstDash val="solid"/>
                </a:ln>
                <a:solidFill>
                  <a:schemeClr val="accent1">
                    <a:lumMod val="50000"/>
                  </a:schemeClr>
                </a:solidFill>
                <a:effectLst>
                  <a:outerShdw blurRad="25000" dist="20000" dir="16020000" algn="tl">
                    <a:schemeClr val="accent1">
                      <a:satMod val="200000"/>
                      <a:shade val="1000"/>
                      <a:alpha val="60000"/>
                    </a:schemeClr>
                  </a:outerShdw>
                </a:effectLst>
                <a:latin typeface="Times New Roman" panose="02020603050405020304" pitchFamily="18" charset="0"/>
                <a:cs typeface="Times New Roman" panose="02020603050405020304" pitchFamily="18" charset="0"/>
              </a:rPr>
              <a:t>REVIEW OF LITERATURE</a:t>
            </a:r>
            <a:endParaRPr lang="en-IN" sz="5400" b="1" cap="none" spc="100" dirty="0">
              <a:ln w="18000">
                <a:solidFill>
                  <a:schemeClr val="accent1">
                    <a:satMod val="200000"/>
                    <a:tint val="72000"/>
                  </a:schemeClr>
                </a:solidFill>
                <a:prstDash val="solid"/>
              </a:ln>
              <a:solidFill>
                <a:schemeClr val="accent1">
                  <a:lumMod val="50000"/>
                </a:schemeClr>
              </a:solidFill>
              <a:effectLst>
                <a:outerShdw blurRad="25000" dist="20000" dir="16020000" algn="tl">
                  <a:schemeClr val="accent1">
                    <a:satMod val="200000"/>
                    <a:shade val="1000"/>
                    <a:alpha val="60000"/>
                  </a:schemeClr>
                </a:outerShdw>
              </a:effectLs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36525"/>
            <a:ext cx="10515600" cy="1006475"/>
          </a:xfrm>
        </p:spPr>
        <p:txBody>
          <a:bodyPr>
            <a:normAutofit/>
          </a:bodyPr>
          <a:lstStyle/>
          <a:p>
            <a:pPr algn="ctr"/>
            <a:r>
              <a:rPr lang="en-US" sz="4000" b="1" dirty="0">
                <a:latin typeface="Times New Roman" panose="02020603050405020304" pitchFamily="18" charset="0"/>
                <a:cs typeface="Times New Roman" panose="02020603050405020304" pitchFamily="18" charset="0"/>
              </a:rPr>
              <a:t>REVIEW OF LITERATURE</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371600"/>
            <a:ext cx="10515600" cy="4972050"/>
          </a:xfrm>
        </p:spPr>
        <p:txBody>
          <a:bodyPr>
            <a:normAutofit/>
          </a:bodyPr>
          <a:lstStyle/>
          <a:p>
            <a:pPr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Design and development of any system need the background knowledge </a:t>
            </a:r>
          </a:p>
          <a:p>
            <a:pPr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studied reviews include </a:t>
            </a:r>
            <a:r>
              <a:rPr lang="en-US" dirty="0" smtClean="0">
                <a:latin typeface="Times New Roman" panose="02020603050405020304" pitchFamily="18" charset="0"/>
                <a:cs typeface="Times New Roman" panose="02020603050405020304" pitchFamily="18" charset="0"/>
              </a:rPr>
              <a:t>runoff measurement and automation by use of </a:t>
            </a:r>
            <a:r>
              <a:rPr lang="en-US" dirty="0" err="1" smtClean="0">
                <a:latin typeface="Times New Roman" panose="02020603050405020304" pitchFamily="18" charset="0"/>
                <a:cs typeface="Times New Roman" panose="02020603050405020304" pitchFamily="18" charset="0"/>
              </a:rPr>
              <a:t>IoT</a:t>
            </a:r>
            <a:endParaRPr lang="en-US" dirty="0" smtClean="0">
              <a:latin typeface="Times New Roman" panose="02020603050405020304" pitchFamily="18" charset="0"/>
              <a:cs typeface="Times New Roman" panose="02020603050405020304" pitchFamily="18" charset="0"/>
            </a:endParaRPr>
          </a:p>
          <a:p>
            <a:pPr marL="1600200" lvl="0" indent="-514350" algn="just">
              <a:buFont typeface="+mj-lt"/>
              <a:buAutoNum type="arabicPeriod"/>
            </a:pPr>
            <a:r>
              <a:rPr lang="en-US" dirty="0" smtClean="0">
                <a:latin typeface="Times New Roman" panose="02020603050405020304" pitchFamily="18" charset="0"/>
                <a:cs typeface="Times New Roman" panose="02020603050405020304" pitchFamily="18" charset="0"/>
              </a:rPr>
              <a:t>Runoff </a:t>
            </a:r>
          </a:p>
          <a:p>
            <a:pPr marL="1600200" lvl="0" indent="-514350" algn="just">
              <a:buFont typeface="+mj-lt"/>
              <a:buAutoNum type="arabicPeriod"/>
            </a:pPr>
            <a:r>
              <a:rPr lang="en-US" dirty="0" err="1" smtClean="0">
                <a:latin typeface="Times New Roman" panose="02020603050405020304" pitchFamily="18" charset="0"/>
                <a:cs typeface="Times New Roman" panose="02020603050405020304" pitchFamily="18" charset="0"/>
              </a:rPr>
              <a:t>IoT</a:t>
            </a:r>
            <a:r>
              <a:rPr lang="en-US" dirty="0" smtClean="0">
                <a:latin typeface="Times New Roman" panose="02020603050405020304" pitchFamily="18" charset="0"/>
                <a:cs typeface="Times New Roman" panose="02020603050405020304" pitchFamily="18" charset="0"/>
              </a:rPr>
              <a:t> in Agriculture</a:t>
            </a:r>
          </a:p>
          <a:p>
            <a:pPr marL="1600200" lvl="0" indent="-514350" algn="just">
              <a:buFont typeface="+mj-lt"/>
              <a:buAutoNum type="arabicPeriod"/>
            </a:pPr>
            <a:r>
              <a:rPr lang="en-US" dirty="0" smtClean="0">
                <a:latin typeface="Times New Roman" panose="02020603050405020304" pitchFamily="18" charset="0"/>
                <a:cs typeface="Times New Roman" panose="02020603050405020304" pitchFamily="18" charset="0"/>
              </a:rPr>
              <a:t>Ultrasonic sensor </a:t>
            </a:r>
          </a:p>
          <a:p>
            <a:pPr marL="1600200" lvl="0" indent="-514350" algn="just">
              <a:buFont typeface="+mj-lt"/>
              <a:buAutoNum type="arabicPeriod"/>
            </a:pPr>
            <a:r>
              <a:rPr lang="en-US" dirty="0" smtClean="0">
                <a:latin typeface="Times New Roman" panose="02020603050405020304" pitchFamily="18" charset="0"/>
                <a:cs typeface="Times New Roman" panose="02020603050405020304" pitchFamily="18" charset="0"/>
              </a:rPr>
              <a:t>I2C communication </a:t>
            </a:r>
          </a:p>
          <a:p>
            <a:pPr marL="1600200" lvl="0" indent="-514350" algn="just">
              <a:buFont typeface="+mj-lt"/>
              <a:buAutoNum type="arabicPeriod"/>
            </a:pPr>
            <a:r>
              <a:rPr lang="en-US" dirty="0" smtClean="0">
                <a:latin typeface="Times New Roman" panose="02020603050405020304" pitchFamily="18" charset="0"/>
                <a:cs typeface="Times New Roman" panose="02020603050405020304" pitchFamily="18" charset="0"/>
              </a:rPr>
              <a:t>Web application </a:t>
            </a:r>
          </a:p>
          <a:p>
            <a:pPr algn="just"/>
            <a:endParaRPr lang="en-US" dirty="0">
              <a:latin typeface="Arial" pitchFamily="34" charset="0"/>
              <a:cs typeface="Arial" pitchFamily="34" charset="0"/>
            </a:endParaRPr>
          </a:p>
        </p:txBody>
      </p:sp>
    </p:spTree>
    <p:extLst>
      <p:ext uri="{BB962C8B-B14F-4D97-AF65-F5344CB8AC3E}">
        <p14:creationId xmlns:p14="http://schemas.microsoft.com/office/powerpoint/2010/main" xmlns="" val="33462771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xmlns="" val="495607177"/>
              </p:ext>
            </p:extLst>
          </p:nvPr>
        </p:nvGraphicFramePr>
        <p:xfrm>
          <a:off x="1409700" y="342900"/>
          <a:ext cx="9486900" cy="6210300"/>
        </p:xfrm>
        <a:graphic>
          <a:graphicData uri="http://schemas.openxmlformats.org/drawingml/2006/table">
            <a:tbl>
              <a:tblPr firstRow="1" bandRow="1">
                <a:tableStyleId>{5C22544A-7EE6-4342-B048-85BDC9FD1C3A}</a:tableStyleId>
              </a:tblPr>
              <a:tblGrid>
                <a:gridCol w="2857231">
                  <a:extLst>
                    <a:ext uri="{9D8B030D-6E8A-4147-A177-3AD203B41FA5}">
                      <a16:colId xmlns:a16="http://schemas.microsoft.com/office/drawing/2014/main" xmlns="" val="20000"/>
                    </a:ext>
                  </a:extLst>
                </a:gridCol>
                <a:gridCol w="6629669">
                  <a:extLst>
                    <a:ext uri="{9D8B030D-6E8A-4147-A177-3AD203B41FA5}">
                      <a16:colId xmlns:a16="http://schemas.microsoft.com/office/drawing/2014/main" xmlns="" val="20001"/>
                    </a:ext>
                  </a:extLst>
                </a:gridCol>
              </a:tblGrid>
              <a:tr h="668086">
                <a:tc>
                  <a:txBody>
                    <a:bodyPr/>
                    <a:lstStyle/>
                    <a:p>
                      <a:pPr algn="ctr"/>
                      <a:r>
                        <a:rPr lang="en-US" sz="2400" b="1" dirty="0">
                          <a:solidFill>
                            <a:schemeClr val="tx1"/>
                          </a:solidFill>
                          <a:latin typeface="Arial" pitchFamily="34" charset="0"/>
                          <a:cs typeface="Arial" pitchFamily="34" charset="0"/>
                        </a:rPr>
                        <a:t>Authors</a:t>
                      </a:r>
                    </a:p>
                  </a:txBody>
                  <a:tcPr marT="45723" marB="45723"/>
                </a:tc>
                <a:tc>
                  <a:txBody>
                    <a:bodyPr/>
                    <a:lstStyle/>
                    <a:p>
                      <a:pPr algn="ctr"/>
                      <a:r>
                        <a:rPr lang="en-US" sz="2400" dirty="0">
                          <a:solidFill>
                            <a:schemeClr val="tx1"/>
                          </a:solidFill>
                          <a:latin typeface="Arial" pitchFamily="34" charset="0"/>
                          <a:cs typeface="Arial" pitchFamily="34" charset="0"/>
                        </a:rPr>
                        <a:t>Findings</a:t>
                      </a:r>
                    </a:p>
                  </a:txBody>
                  <a:tcPr marT="45723" marB="45723"/>
                </a:tc>
                <a:extLst>
                  <a:ext uri="{0D108BD9-81ED-4DB2-BD59-A6C34878D82A}">
                    <a16:rowId xmlns:a16="http://schemas.microsoft.com/office/drawing/2014/main" xmlns="" val="10000"/>
                  </a:ext>
                </a:extLst>
              </a:tr>
              <a:tr h="55422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400" b="1" baseline="0" dirty="0" smtClean="0">
                          <a:latin typeface="Times New Roman" panose="02020603050405020304" pitchFamily="18" charset="0"/>
                          <a:cs typeface="Times New Roman" panose="02020603050405020304" pitchFamily="18" charset="0"/>
                        </a:rPr>
                        <a:t>Stew</a:t>
                      </a:r>
                      <a:r>
                        <a:rPr lang="en-US" sz="2400" b="1" dirty="0" smtClean="0">
                          <a:latin typeface="Times New Roman" panose="02020603050405020304" pitchFamily="18" charset="0"/>
                          <a:cs typeface="Times New Roman" panose="02020603050405020304" pitchFamily="18" charset="0"/>
                        </a:rPr>
                        <a:t>art </a:t>
                      </a:r>
                      <a:r>
                        <a:rPr lang="en-US" sz="2400" b="1" i="1" dirty="0" smtClean="0">
                          <a:latin typeface="Times New Roman" panose="02020603050405020304" pitchFamily="18" charset="0"/>
                          <a:cs typeface="Times New Roman" panose="02020603050405020304" pitchFamily="18" charset="0"/>
                        </a:rPr>
                        <a:t>et al</a:t>
                      </a:r>
                      <a:r>
                        <a:rPr lang="en-US" sz="2400" b="1" dirty="0" smtClean="0">
                          <a:latin typeface="Times New Roman" panose="02020603050405020304" pitchFamily="18" charset="0"/>
                          <a:cs typeface="Times New Roman" panose="02020603050405020304" pitchFamily="18"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IN" sz="2400" b="1" dirty="0" smtClean="0">
                          <a:latin typeface="Times New Roman" panose="02020603050405020304" pitchFamily="18" charset="0"/>
                          <a:cs typeface="Times New Roman" panose="02020603050405020304" pitchFamily="18" charset="0"/>
                        </a:rPr>
                        <a:t>( 2014 )</a:t>
                      </a:r>
                      <a:endParaRPr lang="en-US" sz="2400" b="1" dirty="0">
                        <a:latin typeface="Times New Roman" panose="02020603050405020304" pitchFamily="18" charset="0"/>
                        <a:cs typeface="Times New Roman" panose="02020603050405020304" pitchFamily="18" charset="0"/>
                      </a:endParaRPr>
                    </a:p>
                  </a:txBody>
                  <a:tcPr marT="45723" marB="45723"/>
                </a:tc>
                <a:tc>
                  <a:txBody>
                    <a:bodyPr/>
                    <a:lstStyle/>
                    <a:p>
                      <a:pPr marL="115888" indent="-115888" algn="just">
                        <a:lnSpc>
                          <a:spcPct val="130000"/>
                        </a:lnSpc>
                        <a:buFont typeface="Arial" pitchFamily="34" charset="0"/>
                        <a:buChar char="•"/>
                      </a:pPr>
                      <a:r>
                        <a:rPr lang="en-IN" sz="2000" b="0" dirty="0" smtClean="0">
                          <a:latin typeface="Times New Roman" panose="02020603050405020304" pitchFamily="18" charset="0"/>
                          <a:cs typeface="Times New Roman" panose="02020603050405020304" pitchFamily="18" charset="0"/>
                        </a:rPr>
                        <a:t>Developed</a:t>
                      </a:r>
                      <a:r>
                        <a:rPr lang="en-IN" sz="2000" b="1" baseline="0" dirty="0" smtClean="0">
                          <a:latin typeface="Arial" pitchFamily="34" charset="0"/>
                          <a:cs typeface="Arial" pitchFamily="34" charset="0"/>
                        </a:rPr>
                        <a:t> </a:t>
                      </a:r>
                      <a:r>
                        <a:rPr lang="en-US" sz="2000" dirty="0" smtClean="0">
                          <a:latin typeface="Times New Roman" panose="02020603050405020304" pitchFamily="18" charset="0"/>
                          <a:cs typeface="Times New Roman" panose="02020603050405020304" pitchFamily="18" charset="0"/>
                        </a:rPr>
                        <a:t>a </a:t>
                      </a:r>
                      <a:r>
                        <a:rPr lang="en-US" sz="2000" b="1" dirty="0" smtClean="0">
                          <a:latin typeface="Times New Roman" panose="02020603050405020304" pitchFamily="18" charset="0"/>
                          <a:cs typeface="Times New Roman" panose="02020603050405020304" pitchFamily="18" charset="0"/>
                        </a:rPr>
                        <a:t>new</a:t>
                      </a:r>
                      <a:r>
                        <a:rPr lang="en-US" sz="2000" b="1" baseline="0" dirty="0" smtClean="0">
                          <a:latin typeface="Times New Roman" panose="02020603050405020304" pitchFamily="18" charset="0"/>
                          <a:cs typeface="Times New Roman" panose="02020603050405020304" pitchFamily="18" charset="0"/>
                        </a:rPr>
                        <a:t> instrument to me</a:t>
                      </a:r>
                      <a:r>
                        <a:rPr lang="en-US" sz="2000" b="1" dirty="0" smtClean="0">
                          <a:latin typeface="Times New Roman" panose="02020603050405020304" pitchFamily="18" charset="0"/>
                          <a:cs typeface="Times New Roman" panose="02020603050405020304" pitchFamily="18" charset="0"/>
                        </a:rPr>
                        <a:t>a</a:t>
                      </a:r>
                      <a:r>
                        <a:rPr lang="en-US" sz="2000" b="1" baseline="0" dirty="0" smtClean="0">
                          <a:latin typeface="Times New Roman" panose="02020603050405020304" pitchFamily="18" charset="0"/>
                          <a:cs typeface="Times New Roman" panose="02020603050405020304" pitchFamily="18" charset="0"/>
                        </a:rPr>
                        <a:t>sure plot sc</a:t>
                      </a:r>
                      <a:r>
                        <a:rPr lang="en-US" sz="2000" b="1" dirty="0" smtClean="0">
                          <a:latin typeface="Times New Roman" panose="02020603050405020304" pitchFamily="18" charset="0"/>
                          <a:cs typeface="Times New Roman" panose="02020603050405020304" pitchFamily="18" charset="0"/>
                        </a:rPr>
                        <a:t>ale runoff</a:t>
                      </a:r>
                    </a:p>
                    <a:p>
                      <a:pPr marL="115888" indent="-115888" algn="just">
                        <a:lnSpc>
                          <a:spcPct val="130000"/>
                        </a:lnSpc>
                        <a:buFont typeface="Arial" pitchFamily="34" charset="0"/>
                        <a:buChar char="•"/>
                      </a:pPr>
                      <a:r>
                        <a:rPr lang="en-IN" sz="2000" dirty="0" smtClean="0">
                          <a:latin typeface="Times New Roman" panose="02020603050405020304" pitchFamily="18" charset="0"/>
                          <a:cs typeface="Times New Roman" panose="02020603050405020304" pitchFamily="18" charset="0"/>
                        </a:rPr>
                        <a:t>They developed </a:t>
                      </a:r>
                      <a:r>
                        <a:rPr lang="en-US" sz="2000" dirty="0" smtClean="0">
                          <a:latin typeface="Times New Roman" panose="02020603050405020304" pitchFamily="18" charset="0"/>
                          <a:cs typeface="Times New Roman" panose="02020603050405020304" pitchFamily="18" charset="0"/>
                        </a:rPr>
                        <a:t>an low-cost</a:t>
                      </a:r>
                      <a:r>
                        <a:rPr lang="en-US" sz="2000" baseline="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and reliable instrument</a:t>
                      </a:r>
                      <a:r>
                        <a:rPr lang="en-US" sz="2000" baseline="0" dirty="0" smtClean="0">
                          <a:latin typeface="Times New Roman" panose="02020603050405020304" pitchFamily="18" charset="0"/>
                          <a:cs typeface="Times New Roman" panose="02020603050405020304" pitchFamily="18" charset="0"/>
                        </a:rPr>
                        <a:t> to me</a:t>
                      </a:r>
                      <a:r>
                        <a:rPr lang="en-US" sz="2000" dirty="0" smtClean="0">
                          <a:latin typeface="Times New Roman" panose="02020603050405020304" pitchFamily="18" charset="0"/>
                          <a:cs typeface="Times New Roman" panose="02020603050405020304" pitchFamily="18" charset="0"/>
                        </a:rPr>
                        <a:t>a</a:t>
                      </a:r>
                      <a:r>
                        <a:rPr lang="en-US" sz="2000" baseline="0" dirty="0" smtClean="0">
                          <a:latin typeface="Times New Roman" panose="02020603050405020304" pitchFamily="18" charset="0"/>
                          <a:cs typeface="Times New Roman" panose="02020603050405020304" pitchFamily="18" charset="0"/>
                        </a:rPr>
                        <a:t>sure runoff</a:t>
                      </a:r>
                    </a:p>
                    <a:p>
                      <a:pPr marL="115888" indent="-115888" algn="just">
                        <a:lnSpc>
                          <a:spcPct val="130000"/>
                        </a:lnSpc>
                        <a:buFont typeface="Arial" pitchFamily="34" charset="0"/>
                        <a:buNone/>
                      </a:pPr>
                      <a:endParaRPr lang="en-US" sz="2000" baseline="0" dirty="0" smtClean="0">
                        <a:latin typeface="Times New Roman" panose="02020603050405020304" pitchFamily="18" charset="0"/>
                        <a:cs typeface="Times New Roman" panose="02020603050405020304" pitchFamily="18" charset="0"/>
                      </a:endParaRPr>
                    </a:p>
                    <a:p>
                      <a:pPr marL="115888" indent="-115888" algn="just">
                        <a:lnSpc>
                          <a:spcPct val="130000"/>
                        </a:lnSpc>
                        <a:buFont typeface="Arial" pitchFamily="34" charset="0"/>
                        <a:buChar char="•"/>
                      </a:pPr>
                      <a:r>
                        <a:rPr lang="en-IN" sz="2000" baseline="0" dirty="0" smtClean="0">
                          <a:latin typeface="Times New Roman" panose="02020603050405020304" pitchFamily="18" charset="0"/>
                          <a:cs typeface="Times New Roman" panose="02020603050405020304" pitchFamily="18" charset="0"/>
                        </a:rPr>
                        <a:t> Upwelling Bernoulli Tube (</a:t>
                      </a:r>
                      <a:r>
                        <a:rPr lang="en-IN" sz="2000" baseline="0" dirty="0" err="1" smtClean="0">
                          <a:latin typeface="Times New Roman" panose="02020603050405020304" pitchFamily="18" charset="0"/>
                          <a:cs typeface="Times New Roman" panose="02020603050405020304" pitchFamily="18" charset="0"/>
                        </a:rPr>
                        <a:t>UBeTube</a:t>
                      </a:r>
                      <a:r>
                        <a:rPr lang="en-IN" sz="2000" baseline="0" dirty="0" smtClean="0">
                          <a:latin typeface="Times New Roman" panose="02020603050405020304" pitchFamily="18" charset="0"/>
                          <a:cs typeface="Times New Roman" panose="02020603050405020304" pitchFamily="18" charset="0"/>
                        </a:rPr>
                        <a:t>) instrument is </a:t>
                      </a:r>
                      <a:r>
                        <a:rPr lang="en-US" sz="2000" dirty="0" smtClean="0">
                          <a:latin typeface="Times New Roman" panose="02020603050405020304" pitchFamily="18" charset="0"/>
                          <a:cs typeface="Times New Roman" panose="02020603050405020304" pitchFamily="18" charset="0"/>
                        </a:rPr>
                        <a:t>a</a:t>
                      </a:r>
                      <a:r>
                        <a:rPr lang="en-US" sz="2000" baseline="0" dirty="0" smtClean="0">
                          <a:latin typeface="Times New Roman" panose="02020603050405020304" pitchFamily="18" charset="0"/>
                          <a:cs typeface="Times New Roman" panose="02020603050405020304" pitchFamily="18" charset="0"/>
                        </a:rPr>
                        <a:t> pipe with </a:t>
                      </a:r>
                      <a:r>
                        <a:rPr lang="en-US" sz="2000" dirty="0" smtClean="0">
                          <a:latin typeface="Times New Roman" panose="02020603050405020304" pitchFamily="18" charset="0"/>
                          <a:cs typeface="Times New Roman" panose="02020603050405020304" pitchFamily="18" charset="0"/>
                        </a:rPr>
                        <a:t>a </a:t>
                      </a:r>
                      <a:r>
                        <a:rPr lang="en-US" sz="2000" b="1" dirty="0" smtClean="0">
                          <a:latin typeface="Times New Roman" panose="02020603050405020304" pitchFamily="18" charset="0"/>
                          <a:cs typeface="Times New Roman" panose="02020603050405020304" pitchFamily="18" charset="0"/>
                        </a:rPr>
                        <a:t>slot</a:t>
                      </a:r>
                      <a:r>
                        <a:rPr lang="en-US" sz="2000" b="1" baseline="0" dirty="0" smtClean="0">
                          <a:latin typeface="Times New Roman" panose="02020603050405020304" pitchFamily="18" charset="0"/>
                          <a:cs typeface="Times New Roman" panose="02020603050405020304" pitchFamily="18" charset="0"/>
                        </a:rPr>
                        <a:t> m</a:t>
                      </a:r>
                      <a:r>
                        <a:rPr lang="en-US" sz="2000" b="1" dirty="0" smtClean="0">
                          <a:latin typeface="Times New Roman" panose="02020603050405020304" pitchFamily="18" charset="0"/>
                          <a:cs typeface="Times New Roman" panose="02020603050405020304" pitchFamily="18" charset="0"/>
                        </a:rPr>
                        <a:t>achined </a:t>
                      </a:r>
                      <a:r>
                        <a:rPr lang="en-US" sz="2000" dirty="0" smtClean="0">
                          <a:latin typeface="Times New Roman" panose="02020603050405020304" pitchFamily="18" charset="0"/>
                          <a:cs typeface="Times New Roman" panose="02020603050405020304" pitchFamily="18" charset="0"/>
                        </a:rPr>
                        <a:t>in its side that is</a:t>
                      </a:r>
                      <a:r>
                        <a:rPr lang="en-US" sz="2000" baseline="0" dirty="0" smtClean="0">
                          <a:latin typeface="Times New Roman" panose="02020603050405020304" pitchFamily="18" charset="0"/>
                          <a:cs typeface="Times New Roman" panose="02020603050405020304" pitchFamily="18" charset="0"/>
                        </a:rPr>
                        <a:t> </a:t>
                      </a:r>
                      <a:r>
                        <a:rPr lang="en-US" sz="2000" b="1" baseline="0" dirty="0" smtClean="0">
                          <a:latin typeface="Times New Roman" panose="02020603050405020304" pitchFamily="18" charset="0"/>
                          <a:cs typeface="Times New Roman" panose="02020603050405020304" pitchFamily="18" charset="0"/>
                        </a:rPr>
                        <a:t>inst</a:t>
                      </a:r>
                      <a:r>
                        <a:rPr lang="en-US" sz="2000" b="1" dirty="0" smtClean="0">
                          <a:latin typeface="Times New Roman" panose="02020603050405020304" pitchFamily="18" charset="0"/>
                          <a:cs typeface="Times New Roman" panose="02020603050405020304" pitchFamily="18" charset="0"/>
                        </a:rPr>
                        <a:t>all vertically </a:t>
                      </a:r>
                      <a:r>
                        <a:rPr lang="en-US" sz="2000" dirty="0" smtClean="0">
                          <a:latin typeface="Times New Roman" panose="02020603050405020304" pitchFamily="18" charset="0"/>
                          <a:cs typeface="Times New Roman" panose="02020603050405020304" pitchFamily="18" charset="0"/>
                        </a:rPr>
                        <a:t>at the base of a </a:t>
                      </a:r>
                      <a:r>
                        <a:rPr lang="en-US" sz="2000" u="sng" dirty="0" smtClean="0">
                          <a:latin typeface="Times New Roman" panose="02020603050405020304" pitchFamily="18" charset="0"/>
                          <a:cs typeface="Times New Roman" panose="02020603050405020304" pitchFamily="18" charset="0"/>
                        </a:rPr>
                        <a:t>runoff collection system</a:t>
                      </a:r>
                    </a:p>
                    <a:p>
                      <a:pPr marL="115888" indent="-115888" algn="just">
                        <a:lnSpc>
                          <a:spcPct val="130000"/>
                        </a:lnSpc>
                        <a:buFont typeface="Arial" pitchFamily="34" charset="0"/>
                        <a:buNone/>
                      </a:pPr>
                      <a:endParaRPr lang="en-US" sz="2000" baseline="0" dirty="0" smtClean="0">
                        <a:latin typeface="Times New Roman" panose="02020603050405020304" pitchFamily="18" charset="0"/>
                        <a:cs typeface="Times New Roman" panose="02020603050405020304" pitchFamily="18" charset="0"/>
                      </a:endParaRPr>
                    </a:p>
                    <a:p>
                      <a:pPr marL="115888" indent="-115888" algn="just">
                        <a:lnSpc>
                          <a:spcPct val="130000"/>
                        </a:lnSpc>
                        <a:buFont typeface="Arial" pitchFamily="34" charset="0"/>
                        <a:buChar char="•"/>
                      </a:pPr>
                      <a:r>
                        <a:rPr lang="en-IN" sz="2000" baseline="0" dirty="0" smtClean="0">
                          <a:latin typeface="Times New Roman" panose="02020603050405020304" pitchFamily="18" charset="0"/>
                          <a:cs typeface="Times New Roman" panose="02020603050405020304" pitchFamily="18" charset="0"/>
                        </a:rPr>
                        <a:t>The </a:t>
                      </a:r>
                      <a:r>
                        <a:rPr lang="en-IN" sz="2000" baseline="0" dirty="0" err="1" smtClean="0">
                          <a:latin typeface="Times New Roman" panose="02020603050405020304" pitchFamily="18" charset="0"/>
                          <a:cs typeface="Times New Roman" panose="02020603050405020304" pitchFamily="18" charset="0"/>
                        </a:rPr>
                        <a:t>UBeTube</a:t>
                      </a:r>
                      <a:r>
                        <a:rPr lang="en-IN" sz="2000" baseline="0" dirty="0" smtClean="0">
                          <a:latin typeface="Times New Roman" panose="02020603050405020304" pitchFamily="18" charset="0"/>
                          <a:cs typeface="Times New Roman" panose="02020603050405020304" pitchFamily="18" charset="0"/>
                        </a:rPr>
                        <a:t> device is used in  </a:t>
                      </a:r>
                      <a:r>
                        <a:rPr lang="en-IN" sz="2000" b="1" baseline="0" dirty="0" smtClean="0">
                          <a:latin typeface="Times New Roman" panose="02020603050405020304" pitchFamily="18" charset="0"/>
                          <a:cs typeface="Times New Roman" panose="02020603050405020304" pitchFamily="18" charset="0"/>
                        </a:rPr>
                        <a:t>long-term r</a:t>
                      </a:r>
                      <a:r>
                        <a:rPr lang="en-US" sz="2000" b="1" dirty="0" err="1" smtClean="0">
                          <a:latin typeface="Times New Roman" panose="02020603050405020304" pitchFamily="18" charset="0"/>
                          <a:cs typeface="Times New Roman" panose="02020603050405020304" pitchFamily="18" charset="0"/>
                        </a:rPr>
                        <a:t>ainfall</a:t>
                      </a:r>
                      <a:r>
                        <a:rPr lang="en-US" sz="2000" b="1" dirty="0" smtClean="0">
                          <a:latin typeface="Times New Roman" panose="02020603050405020304" pitchFamily="18" charset="0"/>
                          <a:cs typeface="Times New Roman" panose="02020603050405020304" pitchFamily="18" charset="0"/>
                        </a:rPr>
                        <a:t> -runoff</a:t>
                      </a:r>
                      <a:r>
                        <a:rPr lang="en-US" sz="2000" b="1" baseline="0" dirty="0" smtClean="0">
                          <a:latin typeface="Times New Roman" panose="02020603050405020304" pitchFamily="18" charset="0"/>
                          <a:cs typeface="Times New Roman" panose="02020603050405020304" pitchFamily="18" charset="0"/>
                        </a:rPr>
                        <a:t> study</a:t>
                      </a:r>
                      <a:r>
                        <a:rPr lang="en-US" sz="2000" baseline="0" dirty="0" smtClean="0">
                          <a:latin typeface="Times New Roman" panose="02020603050405020304" pitchFamily="18" charset="0"/>
                          <a:cs typeface="Times New Roman" panose="02020603050405020304" pitchFamily="18" charset="0"/>
                        </a:rPr>
                        <a:t>, it h</a:t>
                      </a:r>
                      <a:r>
                        <a:rPr lang="en-US" sz="2000" dirty="0" smtClean="0">
                          <a:latin typeface="Times New Roman" panose="02020603050405020304" pitchFamily="18" charset="0"/>
                          <a:cs typeface="Times New Roman" panose="02020603050405020304" pitchFamily="18" charset="0"/>
                        </a:rPr>
                        <a:t>as ability of the instrument to measure surface runoff</a:t>
                      </a:r>
                      <a:r>
                        <a:rPr lang="en-US" sz="2000" baseline="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across a range</a:t>
                      </a:r>
                      <a:r>
                        <a:rPr lang="en-US" sz="2000" baseline="0" dirty="0" smtClean="0">
                          <a:latin typeface="Times New Roman" panose="02020603050405020304" pitchFamily="18" charset="0"/>
                          <a:cs typeface="Times New Roman" panose="02020603050405020304" pitchFamily="18" charset="0"/>
                        </a:rPr>
                        <a:t> of flow </a:t>
                      </a:r>
                      <a:r>
                        <a:rPr lang="en-US" sz="2000" dirty="0" smtClean="0">
                          <a:latin typeface="Times New Roman" panose="02020603050405020304" pitchFamily="18" charset="0"/>
                          <a:cs typeface="Times New Roman" panose="02020603050405020304" pitchFamily="18" charset="0"/>
                        </a:rPr>
                        <a:t>and conditions</a:t>
                      </a:r>
                    </a:p>
                    <a:p>
                      <a:pPr marL="0" indent="0" algn="just">
                        <a:lnSpc>
                          <a:spcPct val="130000"/>
                        </a:lnSpc>
                        <a:buFont typeface="Arial" pitchFamily="34" charset="0"/>
                        <a:buNone/>
                      </a:pPr>
                      <a:r>
                        <a:rPr lang="en-US" sz="2000" dirty="0" smtClean="0">
                          <a:latin typeface="Times New Roman" panose="02020603050405020304" pitchFamily="18" charset="0"/>
                          <a:cs typeface="Times New Roman" panose="02020603050405020304" pitchFamily="18" charset="0"/>
                        </a:rPr>
                        <a:t> </a:t>
                      </a:r>
                      <a:endParaRPr lang="en-IN" sz="2000" b="1" dirty="0">
                        <a:latin typeface="Arial" pitchFamily="34" charset="0"/>
                        <a:cs typeface="Arial" pitchFamily="34" charset="0"/>
                      </a:endParaRPr>
                    </a:p>
                  </a:txBody>
                  <a:tcPr marT="45723" marB="45723"/>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xmlns="" val="39695113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xmlns="" val="3096732251"/>
              </p:ext>
            </p:extLst>
          </p:nvPr>
        </p:nvGraphicFramePr>
        <p:xfrm>
          <a:off x="1295400" y="76200"/>
          <a:ext cx="10363200" cy="6477000"/>
        </p:xfrm>
        <a:graphic>
          <a:graphicData uri="http://schemas.openxmlformats.org/drawingml/2006/table">
            <a:tbl>
              <a:tblPr firstRow="1" bandRow="1">
                <a:tableStyleId>{5C22544A-7EE6-4342-B048-85BDC9FD1C3A}</a:tableStyleId>
              </a:tblPr>
              <a:tblGrid>
                <a:gridCol w="3121152">
                  <a:extLst>
                    <a:ext uri="{9D8B030D-6E8A-4147-A177-3AD203B41FA5}">
                      <a16:colId xmlns:a16="http://schemas.microsoft.com/office/drawing/2014/main" xmlns="" val="20000"/>
                    </a:ext>
                  </a:extLst>
                </a:gridCol>
                <a:gridCol w="7242048">
                  <a:extLst>
                    <a:ext uri="{9D8B030D-6E8A-4147-A177-3AD203B41FA5}">
                      <a16:colId xmlns:a16="http://schemas.microsoft.com/office/drawing/2014/main" xmlns="" val="20001"/>
                    </a:ext>
                  </a:extLst>
                </a:gridCol>
              </a:tblGrid>
              <a:tr h="655910">
                <a:tc>
                  <a:txBody>
                    <a:bodyPr/>
                    <a:lstStyle/>
                    <a:p>
                      <a:pPr algn="ctr"/>
                      <a:r>
                        <a:rPr lang="en-US" sz="2400" b="1" dirty="0">
                          <a:solidFill>
                            <a:schemeClr val="tx1"/>
                          </a:solidFill>
                          <a:latin typeface="Arial" pitchFamily="34" charset="0"/>
                          <a:cs typeface="Arial" pitchFamily="34" charset="0"/>
                        </a:rPr>
                        <a:t>Authors</a:t>
                      </a:r>
                    </a:p>
                  </a:txBody>
                  <a:tcPr marT="45723" marB="45723"/>
                </a:tc>
                <a:tc>
                  <a:txBody>
                    <a:bodyPr/>
                    <a:lstStyle/>
                    <a:p>
                      <a:pPr algn="ctr"/>
                      <a:r>
                        <a:rPr lang="en-US" sz="2400" dirty="0">
                          <a:solidFill>
                            <a:schemeClr val="tx1"/>
                          </a:solidFill>
                          <a:latin typeface="Arial" pitchFamily="34" charset="0"/>
                          <a:cs typeface="Arial" pitchFamily="34" charset="0"/>
                        </a:rPr>
                        <a:t>Findings</a:t>
                      </a:r>
                    </a:p>
                  </a:txBody>
                  <a:tcPr marT="45723" marB="45723"/>
                </a:tc>
                <a:extLst>
                  <a:ext uri="{0D108BD9-81ED-4DB2-BD59-A6C34878D82A}">
                    <a16:rowId xmlns:a16="http://schemas.microsoft.com/office/drawing/2014/main" xmlns="" val="10000"/>
                  </a:ext>
                </a:extLst>
              </a:tr>
              <a:tr h="58210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400" b="1" dirty="0" err="1" smtClean="0">
                          <a:latin typeface="Times New Roman" panose="02020603050405020304" pitchFamily="18" charset="0"/>
                          <a:cs typeface="Times New Roman" panose="02020603050405020304" pitchFamily="18" charset="0"/>
                        </a:rPr>
                        <a:t>Mohanraj</a:t>
                      </a:r>
                      <a:r>
                        <a:rPr lang="en-IN" sz="2400" b="1" dirty="0" smtClean="0">
                          <a:latin typeface="Times New Roman" panose="02020603050405020304" pitchFamily="18" charset="0"/>
                          <a:cs typeface="Times New Roman" panose="02020603050405020304" pitchFamily="18" charset="0"/>
                        </a:rPr>
                        <a:t> </a:t>
                      </a:r>
                      <a:r>
                        <a:rPr lang="en-IN" sz="2400" b="1" i="1" dirty="0" smtClean="0">
                          <a:latin typeface="Times New Roman" panose="02020603050405020304" pitchFamily="18" charset="0"/>
                          <a:cs typeface="Times New Roman" panose="02020603050405020304" pitchFamily="18" charset="0"/>
                        </a:rPr>
                        <a:t>et al.  </a:t>
                      </a:r>
                      <a:r>
                        <a:rPr lang="en-IN" sz="2400" b="1" dirty="0">
                          <a:latin typeface="Times New Roman" panose="02020603050405020304" pitchFamily="18" charset="0"/>
                          <a:cs typeface="Times New Roman" panose="02020603050405020304" pitchFamily="18" charset="0"/>
                        </a:rPr>
                        <a:t>(</a:t>
                      </a:r>
                      <a:r>
                        <a:rPr lang="en-IN" sz="2400" b="1" dirty="0" smtClean="0">
                          <a:latin typeface="Times New Roman" panose="02020603050405020304" pitchFamily="18" charset="0"/>
                          <a:cs typeface="Times New Roman" panose="02020603050405020304" pitchFamily="18" charset="0"/>
                        </a:rPr>
                        <a:t>2016) </a:t>
                      </a:r>
                      <a:endParaRPr lang="en-US" sz="2400" b="1" dirty="0">
                        <a:latin typeface="Times New Roman" panose="02020603050405020304" pitchFamily="18" charset="0"/>
                        <a:cs typeface="Times New Roman" panose="02020603050405020304" pitchFamily="18" charset="0"/>
                      </a:endParaRPr>
                    </a:p>
                  </a:txBody>
                  <a:tcPr marT="45723" marB="45723"/>
                </a:tc>
                <a:tc>
                  <a:txBody>
                    <a:bodyPr/>
                    <a:lstStyle/>
                    <a:p>
                      <a:pPr marL="115888" indent="-115888" algn="just">
                        <a:lnSpc>
                          <a:spcPct val="130000"/>
                        </a:lnSpc>
                        <a:buFont typeface="Arial" pitchFamily="34" charset="0"/>
                        <a:buChar char="•"/>
                      </a:pPr>
                      <a:r>
                        <a:rPr lang="en-IN" sz="2000" b="0" dirty="0">
                          <a:latin typeface="Times New Roman" panose="02020603050405020304" pitchFamily="18" charset="0"/>
                          <a:cs typeface="Times New Roman" panose="02020603050405020304" pitchFamily="18" charset="0"/>
                        </a:rPr>
                        <a:t>Studied on </a:t>
                      </a:r>
                      <a:r>
                        <a:rPr lang="en-US" sz="2000" b="1" kern="1200" dirty="0" smtClean="0">
                          <a:solidFill>
                            <a:schemeClr val="dk1"/>
                          </a:solidFill>
                          <a:effectLst/>
                          <a:latin typeface="Times New Roman" panose="02020603050405020304" pitchFamily="18" charset="0"/>
                          <a:ea typeface="+mn-ea"/>
                          <a:cs typeface="Times New Roman" panose="02020603050405020304" pitchFamily="18" charset="0"/>
                        </a:rPr>
                        <a:t>Field Monitoring and Automation using I0T in Agriculture</a:t>
                      </a:r>
                      <a:r>
                        <a:rPr lang="en-US" sz="2000" b="0" kern="1200" dirty="0" smtClean="0">
                          <a:solidFill>
                            <a:schemeClr val="dk1"/>
                          </a:solidFill>
                          <a:effectLst/>
                          <a:latin typeface="Times New Roman" panose="02020603050405020304" pitchFamily="18" charset="0"/>
                          <a:ea typeface="+mn-ea"/>
                          <a:cs typeface="Times New Roman" panose="02020603050405020304" pitchFamily="18" charset="0"/>
                        </a:rPr>
                        <a:t> Domain Agriculture sector in India</a:t>
                      </a:r>
                    </a:p>
                    <a:p>
                      <a:pPr marL="115888" indent="-115888" algn="just">
                        <a:lnSpc>
                          <a:spcPct val="130000"/>
                        </a:lnSpc>
                        <a:buFont typeface="Arial" pitchFamily="34" charset="0"/>
                        <a:buChar char="•"/>
                      </a:pPr>
                      <a:endParaRPr lang="en-US" sz="2000" b="0" kern="1200" dirty="0" smtClean="0">
                        <a:solidFill>
                          <a:schemeClr val="dk1"/>
                        </a:solidFill>
                        <a:effectLst/>
                        <a:latin typeface="Times New Roman" panose="02020603050405020304" pitchFamily="18" charset="0"/>
                        <a:ea typeface="+mn-ea"/>
                        <a:cs typeface="Times New Roman" panose="02020603050405020304" pitchFamily="18" charset="0"/>
                      </a:endParaRPr>
                    </a:p>
                    <a:p>
                      <a:pPr marL="115888" indent="-115888" algn="just">
                        <a:lnSpc>
                          <a:spcPct val="130000"/>
                        </a:lnSpc>
                        <a:buFont typeface="Arial" pitchFamily="34" charset="0"/>
                        <a:buChar char="•"/>
                      </a:pPr>
                      <a:r>
                        <a:rPr lang="en-IN" sz="2000" b="0" dirty="0" smtClean="0">
                          <a:latin typeface="Times New Roman" panose="02020603050405020304" pitchFamily="18" charset="0"/>
                          <a:cs typeface="Times New Roman" panose="02020603050405020304" pitchFamily="18" charset="0"/>
                        </a:rPr>
                        <a:t>They</a:t>
                      </a:r>
                      <a:r>
                        <a:rPr lang="en-IN" sz="2000" b="0" baseline="0" dirty="0" smtClean="0">
                          <a:latin typeface="Times New Roman" panose="02020603050405020304" pitchFamily="18" charset="0"/>
                          <a:cs typeface="Times New Roman" panose="02020603050405020304" pitchFamily="18" charset="0"/>
                        </a:rPr>
                        <a:t> </a:t>
                      </a:r>
                      <a:r>
                        <a:rPr lang="en-IN" sz="2000" b="0" dirty="0" smtClean="0">
                          <a:latin typeface="Times New Roman" panose="02020603050405020304" pitchFamily="18" charset="0"/>
                          <a:cs typeface="Times New Roman" panose="02020603050405020304" pitchFamily="18" charset="0"/>
                        </a:rPr>
                        <a:t>found </a:t>
                      </a:r>
                      <a:r>
                        <a:rPr lang="en-IN" sz="2000" b="0" dirty="0">
                          <a:latin typeface="Times New Roman" panose="02020603050405020304" pitchFamily="18" charset="0"/>
                          <a:cs typeface="Times New Roman" panose="02020603050405020304" pitchFamily="18" charset="0"/>
                        </a:rPr>
                        <a:t>that </a:t>
                      </a:r>
                      <a:r>
                        <a:rPr lang="en-US" sz="2000" b="0" kern="1200" dirty="0" smtClean="0">
                          <a:solidFill>
                            <a:schemeClr val="dk1"/>
                          </a:solidFill>
                          <a:effectLst/>
                          <a:latin typeface="Times New Roman" panose="02020603050405020304" pitchFamily="18" charset="0"/>
                          <a:ea typeface="+mn-ea"/>
                          <a:cs typeface="Times New Roman" panose="02020603050405020304" pitchFamily="18" charset="0"/>
                        </a:rPr>
                        <a:t>for</a:t>
                      </a:r>
                      <a:r>
                        <a:rPr lang="en-US" sz="2000" b="0" kern="1200" baseline="0" dirty="0" smtClean="0">
                          <a:solidFill>
                            <a:schemeClr val="dk1"/>
                          </a:solidFill>
                          <a:effectLst/>
                          <a:latin typeface="Times New Roman" panose="02020603050405020304" pitchFamily="18" charset="0"/>
                          <a:ea typeface="+mn-ea"/>
                          <a:cs typeface="Times New Roman" panose="02020603050405020304" pitchFamily="18" charset="0"/>
                        </a:rPr>
                        <a:t> m</a:t>
                      </a:r>
                      <a:r>
                        <a:rPr lang="en-US" sz="2000" b="0" kern="1200" dirty="0" smtClean="0">
                          <a:solidFill>
                            <a:schemeClr val="dk1"/>
                          </a:solidFill>
                          <a:effectLst/>
                          <a:latin typeface="Times New Roman" panose="02020603050405020304" pitchFamily="18" charset="0"/>
                          <a:ea typeface="+mn-ea"/>
                          <a:cs typeface="Times New Roman" panose="02020603050405020304" pitchFamily="18" charset="0"/>
                        </a:rPr>
                        <a:t>a</a:t>
                      </a:r>
                      <a:r>
                        <a:rPr lang="en-US" sz="2000" b="0" kern="1200" baseline="0" dirty="0" smtClean="0">
                          <a:solidFill>
                            <a:schemeClr val="dk1"/>
                          </a:solidFill>
                          <a:effectLst/>
                          <a:latin typeface="Times New Roman" panose="02020603050405020304" pitchFamily="18" charset="0"/>
                          <a:ea typeface="+mn-ea"/>
                          <a:cs typeface="Times New Roman" panose="02020603050405020304" pitchFamily="18" charset="0"/>
                        </a:rPr>
                        <a:t>king</a:t>
                      </a:r>
                      <a:r>
                        <a:rPr lang="en-US" sz="2000" b="0" kern="1200" dirty="0" smtClean="0">
                          <a:solidFill>
                            <a:schemeClr val="dk1"/>
                          </a:solidFill>
                          <a:effectLst/>
                          <a:latin typeface="Times New Roman" panose="02020603050405020304" pitchFamily="18" charset="0"/>
                          <a:ea typeface="+mn-ea"/>
                          <a:cs typeface="Times New Roman" panose="02020603050405020304" pitchFamily="18" charset="0"/>
                        </a:rPr>
                        <a:t> profitable decisions, farmers need information throughout the entire farming cycl</a:t>
                      </a:r>
                      <a:r>
                        <a:rPr lang="en-US" sz="2000" kern="1200" dirty="0" smtClean="0">
                          <a:solidFill>
                            <a:schemeClr val="dk1"/>
                          </a:solidFill>
                          <a:effectLst/>
                          <a:latin typeface="Times New Roman" panose="02020603050405020304" pitchFamily="18" charset="0"/>
                          <a:ea typeface="+mn-ea"/>
                          <a:cs typeface="Times New Roman" panose="02020603050405020304" pitchFamily="18" charset="0"/>
                        </a:rPr>
                        <a:t>e</a:t>
                      </a:r>
                    </a:p>
                    <a:p>
                      <a:pPr marL="115888" indent="-115888" algn="just">
                        <a:lnSpc>
                          <a:spcPct val="130000"/>
                        </a:lnSpc>
                        <a:buFont typeface="Arial" pitchFamily="34" charset="0"/>
                        <a:buNone/>
                      </a:pPr>
                      <a:endParaRPr lang="en-US" sz="2000" kern="1200" dirty="0" smtClean="0">
                        <a:solidFill>
                          <a:schemeClr val="dk1"/>
                        </a:solidFill>
                        <a:effectLst/>
                        <a:latin typeface="Times New Roman" panose="02020603050405020304" pitchFamily="18" charset="0"/>
                        <a:ea typeface="+mn-ea"/>
                        <a:cs typeface="Times New Roman" panose="02020603050405020304" pitchFamily="18" charset="0"/>
                      </a:endParaRPr>
                    </a:p>
                    <a:p>
                      <a:pPr marL="115888" marR="0" lvl="0" indent="-115888" algn="just" defTabSz="914400" rtl="0" eaLnBrk="1" fontAlgn="auto" latinLnBrk="0" hangingPunct="1">
                        <a:lnSpc>
                          <a:spcPct val="130000"/>
                        </a:lnSpc>
                        <a:spcBef>
                          <a:spcPts val="0"/>
                        </a:spcBef>
                        <a:spcAft>
                          <a:spcPts val="0"/>
                        </a:spcAft>
                        <a:buClrTx/>
                        <a:buSzTx/>
                        <a:buFont typeface="Arial" pitchFamily="34" charset="0"/>
                        <a:buChar char="•"/>
                        <a:tabLst/>
                        <a:defRPr/>
                      </a:pPr>
                      <a:r>
                        <a:rPr lang="en-US" sz="2000" kern="1200" dirty="0" smtClean="0">
                          <a:solidFill>
                            <a:schemeClr val="dk1"/>
                          </a:solidFill>
                          <a:effectLst/>
                          <a:latin typeface="Times New Roman" panose="02020603050405020304" pitchFamily="18" charset="0"/>
                          <a:ea typeface="+mn-ea"/>
                          <a:cs typeface="Times New Roman" panose="02020603050405020304" pitchFamily="18" charset="0"/>
                        </a:rPr>
                        <a:t>Monitoring modules are used various sensors for</a:t>
                      </a:r>
                      <a:r>
                        <a:rPr lang="en-US" sz="2000" kern="1200" baseline="0" dirty="0" smtClean="0">
                          <a:solidFill>
                            <a:schemeClr val="dk1"/>
                          </a:solidFill>
                          <a:effectLst/>
                          <a:latin typeface="Times New Roman" panose="02020603050405020304" pitchFamily="18" charset="0"/>
                          <a:ea typeface="+mn-ea"/>
                          <a:cs typeface="Times New Roman" panose="02020603050405020304" pitchFamily="18" charset="0"/>
                        </a:rPr>
                        <a:t> collection different environmental data</a:t>
                      </a:r>
                      <a:r>
                        <a:rPr lang="en-US" sz="2000" kern="1200" dirty="0" smtClean="0">
                          <a:solidFill>
                            <a:schemeClr val="dk1"/>
                          </a:solidFill>
                          <a:effectLst/>
                          <a:latin typeface="Times New Roman" panose="02020603050405020304" pitchFamily="18" charset="0"/>
                          <a:ea typeface="+mn-ea"/>
                          <a:cs typeface="Times New Roman" panose="02020603050405020304" pitchFamily="18" charset="0"/>
                        </a:rPr>
                        <a:t>. They</a:t>
                      </a:r>
                      <a:r>
                        <a:rPr lang="en-US" sz="2000" kern="1200" baseline="0" dirty="0" smtClean="0">
                          <a:solidFill>
                            <a:schemeClr val="dk1"/>
                          </a:solidFill>
                          <a:effectLst/>
                          <a:latin typeface="Times New Roman" panose="02020603050405020304" pitchFamily="18" charset="0"/>
                          <a:ea typeface="+mn-ea"/>
                          <a:cs typeface="Times New Roman" panose="02020603050405020304" pitchFamily="18" charset="0"/>
                        </a:rPr>
                        <a:t> </a:t>
                      </a:r>
                      <a:r>
                        <a:rPr lang="en-US" sz="2000" kern="1200" dirty="0" smtClean="0">
                          <a:solidFill>
                            <a:schemeClr val="dk1"/>
                          </a:solidFill>
                          <a:effectLst/>
                          <a:latin typeface="Times New Roman" panose="02020603050405020304" pitchFamily="18" charset="0"/>
                          <a:ea typeface="+mn-ea"/>
                          <a:cs typeface="Times New Roman" panose="02020603050405020304" pitchFamily="18" charset="0"/>
                        </a:rPr>
                        <a:t>comparatively studied</a:t>
                      </a:r>
                      <a:r>
                        <a:rPr lang="en-US" sz="2000" kern="1200" baseline="0" dirty="0" smtClean="0">
                          <a:solidFill>
                            <a:schemeClr val="dk1"/>
                          </a:solidFill>
                          <a:effectLst/>
                          <a:latin typeface="Times New Roman" panose="02020603050405020304" pitchFamily="18" charset="0"/>
                          <a:ea typeface="+mn-ea"/>
                          <a:cs typeface="Times New Roman" panose="02020603050405020304" pitchFamily="18" charset="0"/>
                        </a:rPr>
                        <a:t> </a:t>
                      </a:r>
                      <a:r>
                        <a:rPr lang="en-US" sz="2000" kern="1200" dirty="0" smtClean="0">
                          <a:solidFill>
                            <a:schemeClr val="dk1"/>
                          </a:solidFill>
                          <a:effectLst/>
                          <a:latin typeface="Times New Roman" panose="02020603050405020304" pitchFamily="18" charset="0"/>
                          <a:ea typeface="+mn-ea"/>
                          <a:cs typeface="Times New Roman" panose="02020603050405020304" pitchFamily="18" charset="0"/>
                        </a:rPr>
                        <a:t>between the </a:t>
                      </a:r>
                      <a:r>
                        <a:rPr lang="en-US" sz="2000" b="1" kern="1200" dirty="0" smtClean="0">
                          <a:solidFill>
                            <a:schemeClr val="dk1"/>
                          </a:solidFill>
                          <a:effectLst/>
                          <a:latin typeface="Times New Roman" panose="02020603050405020304" pitchFamily="18" charset="0"/>
                          <a:ea typeface="+mn-ea"/>
                          <a:cs typeface="Times New Roman" panose="02020603050405020304" pitchFamily="18" charset="0"/>
                        </a:rPr>
                        <a:t>developed system </a:t>
                      </a:r>
                      <a:r>
                        <a:rPr lang="en-US" sz="2000" kern="1200" dirty="0" smtClean="0">
                          <a:solidFill>
                            <a:schemeClr val="dk1"/>
                          </a:solidFill>
                          <a:effectLst/>
                          <a:latin typeface="Times New Roman" panose="02020603050405020304" pitchFamily="18" charset="0"/>
                          <a:ea typeface="+mn-ea"/>
                          <a:cs typeface="Times New Roman" panose="02020603050405020304" pitchFamily="18" charset="0"/>
                        </a:rPr>
                        <a:t>and the </a:t>
                      </a:r>
                      <a:r>
                        <a:rPr lang="en-US" sz="2000" b="1" kern="1200" dirty="0" smtClean="0">
                          <a:solidFill>
                            <a:schemeClr val="dk1"/>
                          </a:solidFill>
                          <a:effectLst/>
                          <a:latin typeface="Times New Roman" panose="02020603050405020304" pitchFamily="18" charset="0"/>
                          <a:ea typeface="+mn-ea"/>
                          <a:cs typeface="Times New Roman" panose="02020603050405020304" pitchFamily="18" charset="0"/>
                        </a:rPr>
                        <a:t>existing systems. </a:t>
                      </a:r>
                    </a:p>
                    <a:p>
                      <a:pPr marL="115888" marR="0" lvl="0" indent="-115888" algn="just" defTabSz="914400" rtl="0" eaLnBrk="1" fontAlgn="auto" latinLnBrk="0" hangingPunct="1">
                        <a:lnSpc>
                          <a:spcPct val="130000"/>
                        </a:lnSpc>
                        <a:spcBef>
                          <a:spcPts val="0"/>
                        </a:spcBef>
                        <a:spcAft>
                          <a:spcPts val="0"/>
                        </a:spcAft>
                        <a:buClrTx/>
                        <a:buSzTx/>
                        <a:buFont typeface="Arial" pitchFamily="34" charset="0"/>
                        <a:buNone/>
                        <a:tabLst/>
                        <a:defRPr/>
                      </a:pPr>
                      <a:endParaRPr lang="en-US" sz="2000" kern="1200" dirty="0" smtClean="0">
                        <a:solidFill>
                          <a:schemeClr val="dk1"/>
                        </a:solidFill>
                        <a:effectLst/>
                        <a:latin typeface="Times New Roman" panose="02020603050405020304" pitchFamily="18" charset="0"/>
                        <a:ea typeface="+mn-ea"/>
                        <a:cs typeface="Times New Roman" panose="02020603050405020304" pitchFamily="18" charset="0"/>
                      </a:endParaRPr>
                    </a:p>
                    <a:p>
                      <a:pPr marL="115888" marR="0" lvl="0" indent="-115888" algn="just" defTabSz="914400" rtl="0" eaLnBrk="1" fontAlgn="auto" latinLnBrk="0" hangingPunct="1">
                        <a:lnSpc>
                          <a:spcPct val="130000"/>
                        </a:lnSpc>
                        <a:spcBef>
                          <a:spcPts val="0"/>
                        </a:spcBef>
                        <a:spcAft>
                          <a:spcPts val="0"/>
                        </a:spcAft>
                        <a:buClrTx/>
                        <a:buSzTx/>
                        <a:buFont typeface="Arial" pitchFamily="34" charset="0"/>
                        <a:buChar char="•"/>
                        <a:tabLst/>
                        <a:defRPr/>
                      </a:pPr>
                      <a:r>
                        <a:rPr lang="en-US" sz="2000" kern="1200" dirty="0" smtClean="0">
                          <a:solidFill>
                            <a:schemeClr val="dk1"/>
                          </a:solidFill>
                          <a:effectLst/>
                          <a:latin typeface="Times New Roman" panose="02020603050405020304" pitchFamily="18" charset="0"/>
                          <a:ea typeface="+mn-ea"/>
                          <a:cs typeface="Times New Roman" panose="02020603050405020304" pitchFamily="18" charset="0"/>
                        </a:rPr>
                        <a:t>The system overcomes limitations of traditional agricultural procedures by </a:t>
                      </a:r>
                      <a:r>
                        <a:rPr lang="en-US" sz="2000" b="1" kern="1200" dirty="0" smtClean="0">
                          <a:solidFill>
                            <a:schemeClr val="dk1"/>
                          </a:solidFill>
                          <a:effectLst/>
                          <a:latin typeface="Times New Roman" panose="02020603050405020304" pitchFamily="18" charset="0"/>
                          <a:ea typeface="+mn-ea"/>
                          <a:cs typeface="Times New Roman" panose="02020603050405020304" pitchFamily="18" charset="0"/>
                        </a:rPr>
                        <a:t>utilizing water resource efficiently </a:t>
                      </a:r>
                      <a:r>
                        <a:rPr lang="en-US" sz="2000" b="0" kern="1200" dirty="0" smtClean="0">
                          <a:solidFill>
                            <a:schemeClr val="dk1"/>
                          </a:solidFill>
                          <a:effectLst/>
                          <a:latin typeface="Times New Roman" panose="02020603050405020304" pitchFamily="18" charset="0"/>
                          <a:ea typeface="+mn-ea"/>
                          <a:cs typeface="Times New Roman" panose="02020603050405020304" pitchFamily="18" charset="0"/>
                        </a:rPr>
                        <a:t>and also </a:t>
                      </a:r>
                      <a:r>
                        <a:rPr lang="en-US" sz="2000" b="1" kern="1200" dirty="0" smtClean="0">
                          <a:solidFill>
                            <a:schemeClr val="dk1"/>
                          </a:solidFill>
                          <a:effectLst/>
                          <a:latin typeface="Times New Roman" panose="02020603050405020304" pitchFamily="18" charset="0"/>
                          <a:ea typeface="+mn-ea"/>
                          <a:cs typeface="Times New Roman" panose="02020603050405020304" pitchFamily="18" charset="0"/>
                        </a:rPr>
                        <a:t>reducing </a:t>
                      </a:r>
                      <a:r>
                        <a:rPr lang="en-US" sz="2000" b="1" kern="1200" dirty="0" err="1" smtClean="0">
                          <a:solidFill>
                            <a:schemeClr val="dk1"/>
                          </a:solidFill>
                          <a:effectLst/>
                          <a:latin typeface="Times New Roman" panose="02020603050405020304" pitchFamily="18" charset="0"/>
                          <a:ea typeface="+mn-ea"/>
                          <a:cs typeface="Times New Roman" panose="02020603050405020304" pitchFamily="18" charset="0"/>
                        </a:rPr>
                        <a:t>labour</a:t>
                      </a:r>
                      <a:r>
                        <a:rPr lang="en-US" sz="2000" b="1" kern="1200" dirty="0" smtClean="0">
                          <a:solidFill>
                            <a:schemeClr val="dk1"/>
                          </a:solidFill>
                          <a:effectLst/>
                          <a:latin typeface="Times New Roman" panose="02020603050405020304" pitchFamily="18" charset="0"/>
                          <a:ea typeface="+mn-ea"/>
                          <a:cs typeface="Times New Roman" panose="02020603050405020304" pitchFamily="18" charset="0"/>
                        </a:rPr>
                        <a:t> cost</a:t>
                      </a:r>
                      <a:r>
                        <a:rPr lang="en-US" sz="1800" b="1" kern="1200" dirty="0" smtClean="0">
                          <a:solidFill>
                            <a:schemeClr val="dk1"/>
                          </a:solidFill>
                          <a:effectLst/>
                          <a:latin typeface="Times New Roman" panose="02020603050405020304" pitchFamily="18" charset="0"/>
                          <a:ea typeface="+mn-ea"/>
                          <a:cs typeface="Times New Roman" panose="02020603050405020304" pitchFamily="18" charset="0"/>
                        </a:rPr>
                        <a:t>.</a:t>
                      </a:r>
                    </a:p>
                    <a:p>
                      <a:pPr marL="115888" indent="-115888" algn="just">
                        <a:lnSpc>
                          <a:spcPct val="130000"/>
                        </a:lnSpc>
                        <a:buFont typeface="Arial" pitchFamily="34" charset="0"/>
                        <a:buChar char="•"/>
                      </a:pPr>
                      <a:endParaRPr lang="en-US" sz="2000" kern="1200" dirty="0" smtClean="0">
                        <a:solidFill>
                          <a:schemeClr val="dk1"/>
                        </a:solidFill>
                        <a:effectLst/>
                        <a:latin typeface="Times New Roman" panose="02020603050405020304" pitchFamily="18" charset="0"/>
                        <a:ea typeface="+mn-ea"/>
                        <a:cs typeface="Times New Roman" panose="02020603050405020304" pitchFamily="18" charset="0"/>
                      </a:endParaRPr>
                    </a:p>
                  </a:txBody>
                  <a:tcPr marT="45723" marB="45723"/>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xmlns="" val="19069354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xmlns="" val="2288999028"/>
              </p:ext>
            </p:extLst>
          </p:nvPr>
        </p:nvGraphicFramePr>
        <p:xfrm>
          <a:off x="1143000" y="-76200"/>
          <a:ext cx="10591800" cy="6892130"/>
        </p:xfrm>
        <a:graphic>
          <a:graphicData uri="http://schemas.openxmlformats.org/drawingml/2006/table">
            <a:tbl>
              <a:tblPr firstRow="1" bandRow="1">
                <a:tableStyleId>{5C22544A-7EE6-4342-B048-85BDC9FD1C3A}</a:tableStyleId>
              </a:tblPr>
              <a:tblGrid>
                <a:gridCol w="3157725">
                  <a:extLst>
                    <a:ext uri="{9D8B030D-6E8A-4147-A177-3AD203B41FA5}">
                      <a16:colId xmlns:a16="http://schemas.microsoft.com/office/drawing/2014/main" xmlns="" val="20000"/>
                    </a:ext>
                  </a:extLst>
                </a:gridCol>
                <a:gridCol w="7434075">
                  <a:extLst>
                    <a:ext uri="{9D8B030D-6E8A-4147-A177-3AD203B41FA5}">
                      <a16:colId xmlns:a16="http://schemas.microsoft.com/office/drawing/2014/main" xmlns="" val="20001"/>
                    </a:ext>
                  </a:extLst>
                </a:gridCol>
              </a:tblGrid>
              <a:tr h="582764">
                <a:tc>
                  <a:txBody>
                    <a:bodyPr/>
                    <a:lstStyle/>
                    <a:p>
                      <a:pPr algn="ctr"/>
                      <a:r>
                        <a:rPr lang="en-US" sz="2400" b="1" dirty="0">
                          <a:solidFill>
                            <a:schemeClr val="tx1"/>
                          </a:solidFill>
                          <a:latin typeface="Arial" pitchFamily="34" charset="0"/>
                          <a:cs typeface="Arial" pitchFamily="34" charset="0"/>
                        </a:rPr>
                        <a:t>Authors</a:t>
                      </a:r>
                    </a:p>
                  </a:txBody>
                  <a:tcPr marT="45723" marB="45723"/>
                </a:tc>
                <a:tc>
                  <a:txBody>
                    <a:bodyPr/>
                    <a:lstStyle/>
                    <a:p>
                      <a:pPr algn="ctr"/>
                      <a:r>
                        <a:rPr lang="en-US" sz="2400" dirty="0">
                          <a:solidFill>
                            <a:schemeClr val="tx1"/>
                          </a:solidFill>
                          <a:latin typeface="Arial" pitchFamily="34" charset="0"/>
                          <a:cs typeface="Arial" pitchFamily="34" charset="0"/>
                        </a:rPr>
                        <a:t>Findings</a:t>
                      </a:r>
                    </a:p>
                  </a:txBody>
                  <a:tcPr marT="45723" marB="45723"/>
                </a:tc>
                <a:extLst>
                  <a:ext uri="{0D108BD9-81ED-4DB2-BD59-A6C34878D82A}">
                    <a16:rowId xmlns:a16="http://schemas.microsoft.com/office/drawing/2014/main" xmlns="" val="10000"/>
                  </a:ext>
                </a:extLst>
              </a:tr>
              <a:tr h="61228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kern="1200" dirty="0" smtClean="0">
                          <a:solidFill>
                            <a:schemeClr val="dk1"/>
                          </a:solidFill>
                          <a:effectLst/>
                          <a:latin typeface="Times New Roman" panose="02020603050405020304" pitchFamily="18" charset="0"/>
                          <a:ea typeface="+mn-ea"/>
                          <a:cs typeface="Times New Roman" panose="02020603050405020304" pitchFamily="18" charset="0"/>
                        </a:rPr>
                        <a:t>Panda </a:t>
                      </a:r>
                      <a:r>
                        <a:rPr lang="en-US" sz="2400" b="1" i="1" kern="1200" dirty="0" smtClean="0">
                          <a:solidFill>
                            <a:schemeClr val="dk1"/>
                          </a:solidFill>
                          <a:effectLst/>
                          <a:latin typeface="Times New Roman" panose="02020603050405020304" pitchFamily="18" charset="0"/>
                          <a:ea typeface="+mn-ea"/>
                          <a:cs typeface="Times New Roman" panose="02020603050405020304" pitchFamily="18" charset="0"/>
                        </a:rPr>
                        <a:t>et al. </a:t>
                      </a:r>
                      <a:r>
                        <a:rPr lang="en-US" sz="2400" b="1"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a:t>
                      </a:r>
                      <a:r>
                        <a:rPr lang="en-US" sz="2400" b="1" dirty="0" smtClean="0">
                          <a:latin typeface="Times New Roman" panose="02020603050405020304" pitchFamily="18" charset="0"/>
                          <a:cs typeface="Times New Roman" panose="02020603050405020304" pitchFamily="18" charset="0"/>
                        </a:rPr>
                        <a:t>2016)</a:t>
                      </a:r>
                      <a:endParaRPr lang="en-US" sz="2400" b="1" dirty="0">
                        <a:latin typeface="Times New Roman" panose="02020603050405020304" pitchFamily="18" charset="0"/>
                        <a:cs typeface="Times New Roman" panose="02020603050405020304" pitchFamily="18" charset="0"/>
                      </a:endParaRPr>
                    </a:p>
                  </a:txBody>
                  <a:tcPr marT="45723" marB="45723"/>
                </a:tc>
                <a:tc>
                  <a:txBody>
                    <a:bodyPr/>
                    <a:lstStyle/>
                    <a:p>
                      <a:pPr marL="342900" indent="-342900" algn="just">
                        <a:lnSpc>
                          <a:spcPct val="130000"/>
                        </a:lnSpc>
                        <a:buFont typeface="Arial" panose="020B0604020202020204" pitchFamily="34" charset="0"/>
                        <a:buChar char="•"/>
                      </a:pPr>
                      <a:r>
                        <a:rPr lang="en-IN" sz="20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Studied </a:t>
                      </a:r>
                      <a:r>
                        <a:rPr lang="en-US" sz="2000" b="0" kern="1200" dirty="0" smtClean="0">
                          <a:solidFill>
                            <a:schemeClr val="dk1"/>
                          </a:solidFill>
                          <a:effectLst/>
                          <a:latin typeface="Times New Roman" panose="02020603050405020304" pitchFamily="18" charset="0"/>
                          <a:ea typeface="+mn-ea"/>
                          <a:cs typeface="Times New Roman" panose="02020603050405020304" pitchFamily="18" charset="0"/>
                        </a:rPr>
                        <a:t>the </a:t>
                      </a:r>
                      <a:r>
                        <a:rPr lang="en-US" sz="2000" b="1" kern="1200" dirty="0" smtClean="0">
                          <a:solidFill>
                            <a:schemeClr val="dk1"/>
                          </a:solidFill>
                          <a:effectLst/>
                          <a:latin typeface="Times New Roman" panose="02020603050405020304" pitchFamily="18" charset="0"/>
                          <a:ea typeface="+mn-ea"/>
                          <a:cs typeface="Times New Roman" panose="02020603050405020304" pitchFamily="18" charset="0"/>
                        </a:rPr>
                        <a:t>Effects of environment on accuracy of ultrasonic sensor operates in millimeter range</a:t>
                      </a:r>
                      <a:r>
                        <a:rPr lang="en-US" sz="2000" b="0" kern="1200" dirty="0" smtClean="0">
                          <a:solidFill>
                            <a:schemeClr val="dk1"/>
                          </a:solidFill>
                          <a:effectLst/>
                          <a:latin typeface="Times New Roman" panose="02020603050405020304" pitchFamily="18" charset="0"/>
                          <a:ea typeface="+mn-ea"/>
                          <a:cs typeface="Times New Roman" panose="02020603050405020304" pitchFamily="18" charset="0"/>
                        </a:rPr>
                        <a:t>.</a:t>
                      </a:r>
                    </a:p>
                    <a:p>
                      <a:pPr marL="342900" indent="-342900" algn="just">
                        <a:lnSpc>
                          <a:spcPct val="130000"/>
                        </a:lnSpc>
                        <a:buFont typeface="Arial" panose="020B0604020202020204" pitchFamily="34" charset="0"/>
                        <a:buChar char="•"/>
                      </a:pPr>
                      <a:endParaRPr lang="en-IN" sz="2000" b="0" i="0" u="none" strike="noStrike" kern="1200" baseline="0" dirty="0" smtClean="0">
                        <a:solidFill>
                          <a:schemeClr val="tx1"/>
                        </a:solidFill>
                        <a:effectLst/>
                        <a:latin typeface="Times New Roman" panose="02020603050405020304" pitchFamily="18" charset="0"/>
                        <a:ea typeface="+mn-ea"/>
                        <a:cs typeface="Times New Roman" panose="02020603050405020304" pitchFamily="18" charset="0"/>
                      </a:endParaRPr>
                    </a:p>
                    <a:p>
                      <a:pPr marL="342900" indent="-342900" algn="just">
                        <a:lnSpc>
                          <a:spcPct val="130000"/>
                        </a:lnSpc>
                        <a:buFont typeface="Arial" panose="020B0604020202020204" pitchFamily="34" charset="0"/>
                        <a:buChar char="•"/>
                      </a:pPr>
                      <a:r>
                        <a:rPr lang="en-IN" sz="2000" b="0" i="0" u="none" strike="noStrike" kern="1200" baseline="0" dirty="0" smtClean="0">
                          <a:solidFill>
                            <a:schemeClr val="tx1"/>
                          </a:solidFill>
                          <a:effectLst/>
                          <a:latin typeface="Times New Roman" panose="02020603050405020304" pitchFamily="18" charset="0"/>
                          <a:ea typeface="+mn-ea"/>
                          <a:cs typeface="Times New Roman" panose="02020603050405020304" pitchFamily="18" charset="0"/>
                        </a:rPr>
                        <a:t>They discussed </a:t>
                      </a:r>
                      <a:r>
                        <a:rPr lang="en-IN" sz="2000" b="1" i="0" u="none" strike="noStrike" kern="1200" baseline="0" dirty="0" smtClean="0">
                          <a:solidFill>
                            <a:schemeClr val="tx1"/>
                          </a:solidFill>
                          <a:effectLst/>
                          <a:latin typeface="Times New Roman" panose="02020603050405020304" pitchFamily="18" charset="0"/>
                          <a:ea typeface="+mn-ea"/>
                          <a:cs typeface="Times New Roman" panose="02020603050405020304" pitchFamily="18" charset="0"/>
                        </a:rPr>
                        <a:t>different </a:t>
                      </a:r>
                      <a:r>
                        <a:rPr lang="en-US" sz="2000" b="1" kern="1200" dirty="0" smtClean="0">
                          <a:solidFill>
                            <a:schemeClr val="dk1"/>
                          </a:solidFill>
                          <a:effectLst/>
                          <a:latin typeface="Times New Roman" panose="02020603050405020304" pitchFamily="18" charset="0"/>
                          <a:ea typeface="+mn-ea"/>
                          <a:cs typeface="Times New Roman" panose="02020603050405020304" pitchFamily="18" charset="0"/>
                        </a:rPr>
                        <a:t>environmental parameters </a:t>
                      </a:r>
                      <a:r>
                        <a:rPr lang="en-US" sz="2000" b="0" kern="1200" dirty="0" smtClean="0">
                          <a:solidFill>
                            <a:schemeClr val="dk1"/>
                          </a:solidFill>
                          <a:effectLst/>
                          <a:latin typeface="Times New Roman" panose="02020603050405020304" pitchFamily="18" charset="0"/>
                          <a:ea typeface="+mn-ea"/>
                          <a:cs typeface="Times New Roman" panose="02020603050405020304" pitchFamily="18" charset="0"/>
                        </a:rPr>
                        <a:t>which have the major influence on the accuracy of the ultrasonic sensor </a:t>
                      </a:r>
                    </a:p>
                    <a:p>
                      <a:pPr marL="342900" indent="-342900" algn="just">
                        <a:lnSpc>
                          <a:spcPct val="130000"/>
                        </a:lnSpc>
                        <a:buFont typeface="Arial" panose="020B0604020202020204" pitchFamily="34" charset="0"/>
                        <a:buChar char="•"/>
                      </a:pPr>
                      <a:r>
                        <a:rPr lang="en-US" sz="2000" b="0" kern="1200" dirty="0" smtClean="0">
                          <a:solidFill>
                            <a:schemeClr val="dk1"/>
                          </a:solidFill>
                          <a:effectLst/>
                          <a:latin typeface="Times New Roman" panose="02020603050405020304" pitchFamily="18" charset="0"/>
                          <a:ea typeface="+mn-ea"/>
                          <a:cs typeface="Times New Roman" panose="02020603050405020304" pitchFamily="18" charset="0"/>
                        </a:rPr>
                        <a:t>They</a:t>
                      </a:r>
                      <a:r>
                        <a:rPr lang="en-US" sz="2000" b="0" kern="1200" baseline="0" dirty="0" smtClean="0">
                          <a:solidFill>
                            <a:schemeClr val="dk1"/>
                          </a:solidFill>
                          <a:effectLst/>
                          <a:latin typeface="Times New Roman" panose="02020603050405020304" pitchFamily="18" charset="0"/>
                          <a:ea typeface="+mn-ea"/>
                          <a:cs typeface="Times New Roman" panose="02020603050405020304" pitchFamily="18" charset="0"/>
                        </a:rPr>
                        <a:t> </a:t>
                      </a:r>
                      <a:r>
                        <a:rPr lang="en-US" sz="2000" b="1" kern="1200" dirty="0" smtClean="0">
                          <a:solidFill>
                            <a:schemeClr val="dk1"/>
                          </a:solidFill>
                          <a:effectLst/>
                          <a:latin typeface="Times New Roman" panose="02020603050405020304" pitchFamily="18" charset="0"/>
                          <a:ea typeface="+mn-ea"/>
                          <a:cs typeface="Times New Roman" panose="02020603050405020304" pitchFamily="18" charset="0"/>
                        </a:rPr>
                        <a:t>formulate</a:t>
                      </a:r>
                      <a:r>
                        <a:rPr lang="en-US" sz="2000" b="0" kern="1200" dirty="0" smtClean="0">
                          <a:solidFill>
                            <a:schemeClr val="dk1"/>
                          </a:solidFill>
                          <a:effectLst/>
                          <a:latin typeface="Times New Roman" panose="02020603050405020304" pitchFamily="18" charset="0"/>
                          <a:ea typeface="+mn-ea"/>
                          <a:cs typeface="Times New Roman" panose="02020603050405020304" pitchFamily="18" charset="0"/>
                        </a:rPr>
                        <a:t> a simplified </a:t>
                      </a:r>
                      <a:r>
                        <a:rPr lang="en-US" sz="2000" b="1" kern="1200" dirty="0" smtClean="0">
                          <a:solidFill>
                            <a:schemeClr val="dk1"/>
                          </a:solidFill>
                          <a:effectLst/>
                          <a:latin typeface="Times New Roman" panose="02020603050405020304" pitchFamily="18" charset="0"/>
                          <a:ea typeface="+mn-ea"/>
                          <a:cs typeface="Times New Roman" panose="02020603050405020304" pitchFamily="18" charset="0"/>
                        </a:rPr>
                        <a:t>mathematical equation</a:t>
                      </a:r>
                      <a:r>
                        <a:rPr lang="en-US" sz="2000" b="0" kern="1200" dirty="0" smtClean="0">
                          <a:solidFill>
                            <a:schemeClr val="dk1"/>
                          </a:solidFill>
                          <a:effectLst/>
                          <a:latin typeface="Times New Roman" panose="02020603050405020304" pitchFamily="18" charset="0"/>
                          <a:ea typeface="+mn-ea"/>
                          <a:cs typeface="Times New Roman" panose="02020603050405020304" pitchFamily="18" charset="0"/>
                        </a:rPr>
                        <a:t> to calculate </a:t>
                      </a:r>
                      <a:r>
                        <a:rPr lang="en-US" sz="2000" b="0" u="sng" kern="1200" dirty="0" smtClean="0">
                          <a:solidFill>
                            <a:schemeClr val="dk1"/>
                          </a:solidFill>
                          <a:effectLst/>
                          <a:latin typeface="Times New Roman" panose="02020603050405020304" pitchFamily="18" charset="0"/>
                          <a:ea typeface="+mn-ea"/>
                          <a:cs typeface="Times New Roman" panose="02020603050405020304" pitchFamily="18" charset="0"/>
                        </a:rPr>
                        <a:t>instantaneous speed of sound</a:t>
                      </a:r>
                      <a:r>
                        <a:rPr lang="en-US" sz="2000" b="0" u="none" kern="1200" dirty="0" smtClean="0">
                          <a:solidFill>
                            <a:schemeClr val="dk1"/>
                          </a:solidFill>
                          <a:effectLst/>
                          <a:latin typeface="Times New Roman" panose="02020603050405020304" pitchFamily="18" charset="0"/>
                          <a:ea typeface="+mn-ea"/>
                          <a:cs typeface="Times New Roman" panose="02020603050405020304" pitchFamily="18" charset="0"/>
                        </a:rPr>
                        <a:t> </a:t>
                      </a:r>
                      <a:r>
                        <a:rPr lang="en-US" sz="2000" b="0" kern="1200" dirty="0" smtClean="0">
                          <a:solidFill>
                            <a:schemeClr val="dk1"/>
                          </a:solidFill>
                          <a:effectLst/>
                          <a:latin typeface="Times New Roman" panose="02020603050405020304" pitchFamily="18" charset="0"/>
                          <a:ea typeface="+mn-ea"/>
                          <a:cs typeface="Times New Roman" panose="02020603050405020304" pitchFamily="18" charset="0"/>
                        </a:rPr>
                        <a:t>by taking different</a:t>
                      </a:r>
                      <a:r>
                        <a:rPr lang="en-US" sz="2000" b="0" kern="1200" baseline="0" dirty="0" smtClean="0">
                          <a:solidFill>
                            <a:schemeClr val="dk1"/>
                          </a:solidFill>
                          <a:effectLst/>
                          <a:latin typeface="Times New Roman" panose="02020603050405020304" pitchFamily="18" charset="0"/>
                          <a:ea typeface="+mn-ea"/>
                          <a:cs typeface="Times New Roman" panose="02020603050405020304" pitchFamily="18" charset="0"/>
                        </a:rPr>
                        <a:t> </a:t>
                      </a:r>
                      <a:r>
                        <a:rPr lang="en-US" sz="2000" b="0" kern="1200" dirty="0" smtClean="0">
                          <a:solidFill>
                            <a:schemeClr val="dk1"/>
                          </a:solidFill>
                          <a:effectLst/>
                          <a:latin typeface="Times New Roman" panose="02020603050405020304" pitchFamily="18" charset="0"/>
                          <a:ea typeface="+mn-ea"/>
                          <a:cs typeface="Times New Roman" panose="02020603050405020304" pitchFamily="18" charset="0"/>
                        </a:rPr>
                        <a:t>influencing parameters into consideration.</a:t>
                      </a:r>
                    </a:p>
                    <a:p>
                      <a:pPr marL="342900" indent="-342900" algn="just">
                        <a:lnSpc>
                          <a:spcPct val="130000"/>
                        </a:lnSpc>
                        <a:buFont typeface="Arial" panose="020B0604020202020204" pitchFamily="34" charset="0"/>
                        <a:buChar char="•"/>
                      </a:pPr>
                      <a:endParaRPr lang="en-US" sz="2000" b="0" kern="1200" dirty="0" smtClean="0">
                        <a:solidFill>
                          <a:schemeClr val="dk1"/>
                        </a:solidFill>
                        <a:effectLst/>
                        <a:latin typeface="Times New Roman" panose="02020603050405020304" pitchFamily="18" charset="0"/>
                        <a:ea typeface="+mn-ea"/>
                        <a:cs typeface="Times New Roman" panose="02020603050405020304" pitchFamily="18" charset="0"/>
                      </a:endParaRPr>
                    </a:p>
                    <a:p>
                      <a:pPr marL="342900" indent="-342900" algn="just">
                        <a:lnSpc>
                          <a:spcPct val="130000"/>
                        </a:lnSpc>
                        <a:buFont typeface="Arial" panose="020B0604020202020204" pitchFamily="34" charset="0"/>
                        <a:buChar char="•"/>
                      </a:pPr>
                      <a:r>
                        <a:rPr lang="en-US" sz="2000" b="0" kern="1200" dirty="0" smtClean="0">
                          <a:solidFill>
                            <a:schemeClr val="dk1"/>
                          </a:solidFill>
                          <a:effectLst/>
                          <a:latin typeface="Times New Roman" panose="02020603050405020304" pitchFamily="18" charset="0"/>
                          <a:ea typeface="+mn-ea"/>
                          <a:cs typeface="Times New Roman" panose="02020603050405020304" pitchFamily="18" charset="0"/>
                        </a:rPr>
                        <a:t>Comparison result shows the derived simplified equation for calculating instantaneous speed of sound gives </a:t>
                      </a:r>
                      <a:r>
                        <a:rPr lang="en-US" sz="2000" b="1" u="sng" kern="1200" dirty="0" smtClean="0">
                          <a:solidFill>
                            <a:schemeClr val="dk1"/>
                          </a:solidFill>
                          <a:effectLst/>
                          <a:latin typeface="Times New Roman" panose="02020603050405020304" pitchFamily="18" charset="0"/>
                          <a:ea typeface="+mn-ea"/>
                          <a:cs typeface="Times New Roman" panose="02020603050405020304" pitchFamily="18" charset="0"/>
                        </a:rPr>
                        <a:t>maximum</a:t>
                      </a:r>
                      <a:r>
                        <a:rPr lang="en-US" sz="2000" b="0" kern="1200" dirty="0" smtClean="0">
                          <a:solidFill>
                            <a:schemeClr val="dk1"/>
                          </a:solidFill>
                          <a:effectLst/>
                          <a:latin typeface="Times New Roman" panose="02020603050405020304" pitchFamily="18" charset="0"/>
                          <a:ea typeface="+mn-ea"/>
                          <a:cs typeface="Times New Roman" panose="02020603050405020304" pitchFamily="18" charset="0"/>
                        </a:rPr>
                        <a:t> </a:t>
                      </a:r>
                      <a:r>
                        <a:rPr lang="en-US" sz="2000" b="1" u="sng" kern="1200" dirty="0" smtClean="0">
                          <a:solidFill>
                            <a:schemeClr val="dk1"/>
                          </a:solidFill>
                          <a:effectLst/>
                          <a:latin typeface="Times New Roman" panose="02020603050405020304" pitchFamily="18" charset="0"/>
                          <a:ea typeface="+mn-ea"/>
                          <a:cs typeface="Times New Roman" panose="02020603050405020304" pitchFamily="18" charset="0"/>
                        </a:rPr>
                        <a:t>percentage error of  0.33 </a:t>
                      </a:r>
                      <a:r>
                        <a:rPr lang="en-US" sz="2000" b="0" kern="1200" dirty="0" smtClean="0">
                          <a:solidFill>
                            <a:schemeClr val="dk1"/>
                          </a:solidFill>
                          <a:effectLst/>
                          <a:latin typeface="Times New Roman" panose="02020603050405020304" pitchFamily="18" charset="0"/>
                          <a:ea typeface="+mn-ea"/>
                          <a:cs typeface="Times New Roman" panose="02020603050405020304" pitchFamily="18" charset="0"/>
                        </a:rPr>
                        <a:t>for the temperature range of </a:t>
                      </a:r>
                      <a:r>
                        <a:rPr lang="en-US" sz="2000" b="1" u="sng" kern="1200" dirty="0" smtClean="0">
                          <a:solidFill>
                            <a:schemeClr val="dk1"/>
                          </a:solidFill>
                          <a:effectLst/>
                          <a:latin typeface="Times New Roman" panose="02020603050405020304" pitchFamily="18" charset="0"/>
                          <a:ea typeface="+mn-ea"/>
                          <a:cs typeface="Times New Roman" panose="02020603050405020304" pitchFamily="18" charset="0"/>
                        </a:rPr>
                        <a:t>0-50˚C. </a:t>
                      </a:r>
                    </a:p>
                    <a:p>
                      <a:pPr marL="342900" indent="-342900" algn="just">
                        <a:lnSpc>
                          <a:spcPct val="130000"/>
                        </a:lnSpc>
                        <a:buFont typeface="Arial" panose="020B0604020202020204" pitchFamily="34" charset="0"/>
                        <a:buChar char="•"/>
                      </a:pPr>
                      <a:endParaRPr lang="en-US" sz="2000" b="1" kern="1200" dirty="0" smtClean="0">
                        <a:solidFill>
                          <a:schemeClr val="dk1"/>
                        </a:solidFill>
                        <a:effectLst/>
                        <a:latin typeface="Times New Roman" panose="02020603050405020304" pitchFamily="18" charset="0"/>
                        <a:ea typeface="+mn-ea"/>
                        <a:cs typeface="Times New Roman" panose="02020603050405020304" pitchFamily="18" charset="0"/>
                      </a:endParaRPr>
                    </a:p>
                    <a:p>
                      <a:pPr marL="342900" indent="-342900" algn="just">
                        <a:lnSpc>
                          <a:spcPct val="130000"/>
                        </a:lnSpc>
                        <a:buFont typeface="Arial" panose="020B0604020202020204" pitchFamily="34" charset="0"/>
                        <a:buChar char="•"/>
                      </a:pPr>
                      <a:r>
                        <a:rPr lang="en-US" sz="2000" b="0" kern="1200" dirty="0" smtClean="0">
                          <a:solidFill>
                            <a:schemeClr val="dk1"/>
                          </a:solidFill>
                          <a:effectLst/>
                          <a:latin typeface="Times New Roman" panose="02020603050405020304" pitchFamily="18" charset="0"/>
                          <a:ea typeface="+mn-ea"/>
                          <a:cs typeface="Times New Roman" panose="02020603050405020304" pitchFamily="18" charset="0"/>
                        </a:rPr>
                        <a:t>They</a:t>
                      </a:r>
                      <a:r>
                        <a:rPr lang="en-US" sz="2000" b="0" kern="1200" baseline="0" dirty="0" smtClean="0">
                          <a:solidFill>
                            <a:schemeClr val="dk1"/>
                          </a:solidFill>
                          <a:effectLst/>
                          <a:latin typeface="Times New Roman" panose="02020603050405020304" pitchFamily="18" charset="0"/>
                          <a:ea typeface="+mn-ea"/>
                          <a:cs typeface="Times New Roman" panose="02020603050405020304" pitchFamily="18" charset="0"/>
                        </a:rPr>
                        <a:t> mainly </a:t>
                      </a:r>
                      <a:r>
                        <a:rPr lang="en-US" sz="2000" b="0" kern="1200" dirty="0" smtClean="0">
                          <a:solidFill>
                            <a:schemeClr val="dk1"/>
                          </a:solidFill>
                          <a:effectLst/>
                          <a:latin typeface="Times New Roman" panose="02020603050405020304" pitchFamily="18" charset="0"/>
                          <a:ea typeface="+mn-ea"/>
                          <a:cs typeface="Times New Roman" panose="02020603050405020304" pitchFamily="18" charset="0"/>
                        </a:rPr>
                        <a:t>focus on the steps to </a:t>
                      </a:r>
                      <a:r>
                        <a:rPr lang="en-US" sz="2000" b="1" kern="1200" dirty="0" smtClean="0">
                          <a:solidFill>
                            <a:schemeClr val="dk1"/>
                          </a:solidFill>
                          <a:effectLst/>
                          <a:latin typeface="Times New Roman" panose="02020603050405020304" pitchFamily="18" charset="0"/>
                          <a:ea typeface="+mn-ea"/>
                          <a:cs typeface="Times New Roman" panose="02020603050405020304" pitchFamily="18" charset="0"/>
                        </a:rPr>
                        <a:t>calibrate ultrasonic sensor for millimeter range </a:t>
                      </a:r>
                      <a:r>
                        <a:rPr lang="en-US" sz="2000" b="0" kern="1200" dirty="0" smtClean="0">
                          <a:solidFill>
                            <a:schemeClr val="dk1"/>
                          </a:solidFill>
                          <a:effectLst/>
                          <a:latin typeface="Times New Roman" panose="02020603050405020304" pitchFamily="18" charset="0"/>
                          <a:ea typeface="+mn-ea"/>
                          <a:cs typeface="Times New Roman" panose="02020603050405020304" pitchFamily="18" charset="0"/>
                        </a:rPr>
                        <a:t>of operation.</a:t>
                      </a:r>
                    </a:p>
                    <a:p>
                      <a:endParaRPr lang="en-US" sz="1800" kern="1200" dirty="0" smtClean="0">
                        <a:solidFill>
                          <a:schemeClr val="dk1"/>
                        </a:solidFill>
                        <a:effectLst/>
                        <a:latin typeface="+mn-lt"/>
                        <a:ea typeface="+mn-ea"/>
                        <a:cs typeface="+mn-cs"/>
                      </a:endParaRPr>
                    </a:p>
                  </a:txBody>
                  <a:tcPr marT="45723" marB="45723"/>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xmlns="" val="4730431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736426495"/>
              </p:ext>
            </p:extLst>
          </p:nvPr>
        </p:nvGraphicFramePr>
        <p:xfrm>
          <a:off x="1752600" y="304800"/>
          <a:ext cx="9144000" cy="6458772"/>
        </p:xfrm>
        <a:graphic>
          <a:graphicData uri="http://schemas.openxmlformats.org/drawingml/2006/table">
            <a:tbl>
              <a:tblPr firstRow="1" bandRow="1">
                <a:tableStyleId>{5C22544A-7EE6-4342-B048-85BDC9FD1C3A}</a:tableStyleId>
              </a:tblPr>
              <a:tblGrid>
                <a:gridCol w="2753957">
                  <a:extLst>
                    <a:ext uri="{9D8B030D-6E8A-4147-A177-3AD203B41FA5}">
                      <a16:colId xmlns:a16="http://schemas.microsoft.com/office/drawing/2014/main" xmlns="" val="20000"/>
                    </a:ext>
                  </a:extLst>
                </a:gridCol>
                <a:gridCol w="6390043">
                  <a:extLst>
                    <a:ext uri="{9D8B030D-6E8A-4147-A177-3AD203B41FA5}">
                      <a16:colId xmlns:a16="http://schemas.microsoft.com/office/drawing/2014/main" xmlns="" val="20001"/>
                    </a:ext>
                  </a:extLst>
                </a:gridCol>
              </a:tblGrid>
              <a:tr h="606606">
                <a:tc>
                  <a:txBody>
                    <a:bodyPr/>
                    <a:lstStyle/>
                    <a:p>
                      <a:pPr algn="ctr"/>
                      <a:r>
                        <a:rPr lang="en-US" sz="2400" b="1" dirty="0">
                          <a:solidFill>
                            <a:schemeClr val="tx1"/>
                          </a:solidFill>
                          <a:latin typeface="Arial" pitchFamily="34" charset="0"/>
                          <a:cs typeface="Arial" pitchFamily="34" charset="0"/>
                        </a:rPr>
                        <a:t>Authors</a:t>
                      </a:r>
                    </a:p>
                  </a:txBody>
                  <a:tcPr marT="45723" marB="45723"/>
                </a:tc>
                <a:tc>
                  <a:txBody>
                    <a:bodyPr/>
                    <a:lstStyle/>
                    <a:p>
                      <a:pPr algn="ctr"/>
                      <a:r>
                        <a:rPr lang="en-US" sz="2400" dirty="0">
                          <a:solidFill>
                            <a:schemeClr val="tx1"/>
                          </a:solidFill>
                          <a:latin typeface="Arial" pitchFamily="34" charset="0"/>
                          <a:cs typeface="Arial" pitchFamily="34" charset="0"/>
                        </a:rPr>
                        <a:t>Findings</a:t>
                      </a:r>
                    </a:p>
                  </a:txBody>
                  <a:tcPr marT="45723" marB="45723"/>
                </a:tc>
                <a:extLst>
                  <a:ext uri="{0D108BD9-81ED-4DB2-BD59-A6C34878D82A}">
                    <a16:rowId xmlns:a16="http://schemas.microsoft.com/office/drawing/2014/main" xmlns="" val="10000"/>
                  </a:ext>
                </a:extLst>
              </a:tr>
              <a:tr h="50321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err="1" smtClean="0">
                          <a:latin typeface="Times New Roman"/>
                          <a:ea typeface="Calibri"/>
                        </a:rPr>
                        <a:t>Kaith</a:t>
                      </a:r>
                      <a:r>
                        <a:rPr lang="en-US" sz="2400" b="1" dirty="0" smtClean="0">
                          <a:latin typeface="Times New Roman"/>
                          <a:ea typeface="Calibri"/>
                        </a:rPr>
                        <a:t> </a:t>
                      </a:r>
                      <a:r>
                        <a:rPr lang="en-US" sz="2400" b="1" i="1" dirty="0" smtClean="0">
                          <a:latin typeface="Times New Roman"/>
                          <a:ea typeface="Calibri"/>
                        </a:rPr>
                        <a:t>et al.</a:t>
                      </a:r>
                      <a:r>
                        <a:rPr lang="en-US" sz="2400" b="1" dirty="0" smtClean="0">
                          <a:latin typeface="Times New Roman"/>
                          <a:ea typeface="Calibri"/>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tx1"/>
                          </a:solidFill>
                          <a:latin typeface="Times New Roman"/>
                          <a:cs typeface="Times New Roman" pitchFamily="18" charset="0"/>
                        </a:rPr>
                        <a:t>( 2016)</a:t>
                      </a:r>
                      <a:endParaRPr lang="en-US" sz="2400" b="1" dirty="0">
                        <a:solidFill>
                          <a:schemeClr val="tx1"/>
                        </a:solidFill>
                        <a:latin typeface="Times New Roman" pitchFamily="18" charset="0"/>
                        <a:cs typeface="Times New Roman" pitchFamily="18" charset="0"/>
                      </a:endParaRPr>
                    </a:p>
                  </a:txBody>
                  <a:tcPr marT="45723" marB="45723"/>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2400" kern="1200" dirty="0" smtClean="0">
                          <a:solidFill>
                            <a:schemeClr val="dk1"/>
                          </a:solidFill>
                          <a:latin typeface="Times New Roman" pitchFamily="18" charset="0"/>
                          <a:ea typeface="+mn-ea"/>
                          <a:cs typeface="Times New Roman" pitchFamily="18" charset="0"/>
                        </a:rPr>
                        <a:t>Reported</a:t>
                      </a:r>
                      <a:r>
                        <a:rPr lang="en-US" sz="2400" kern="1200" baseline="0" dirty="0" smtClean="0">
                          <a:solidFill>
                            <a:schemeClr val="dk1"/>
                          </a:solidFill>
                          <a:latin typeface="Times New Roman" pitchFamily="18" charset="0"/>
                          <a:ea typeface="+mn-ea"/>
                          <a:cs typeface="Times New Roman" pitchFamily="18" charset="0"/>
                        </a:rPr>
                        <a:t> that an implementation of </a:t>
                      </a:r>
                      <a:r>
                        <a:rPr lang="en-US" sz="2400" b="1" kern="1200" dirty="0" smtClean="0">
                          <a:solidFill>
                            <a:schemeClr val="dk1"/>
                          </a:solidFill>
                          <a:latin typeface="Times New Roman" pitchFamily="18" charset="0"/>
                          <a:ea typeface="+mn-ea"/>
                          <a:cs typeface="Times New Roman" pitchFamily="18" charset="0"/>
                        </a:rPr>
                        <a:t>Inter Integrated Circuit (I2C) protocol </a:t>
                      </a:r>
                      <a:r>
                        <a:rPr lang="en-US" sz="2400" kern="1200" dirty="0" smtClean="0">
                          <a:solidFill>
                            <a:schemeClr val="dk1"/>
                          </a:solidFill>
                          <a:latin typeface="Times New Roman" pitchFamily="18" charset="0"/>
                          <a:ea typeface="+mn-ea"/>
                          <a:cs typeface="Times New Roman" pitchFamily="18" charset="0"/>
                        </a:rPr>
                        <a:t> for</a:t>
                      </a:r>
                      <a:r>
                        <a:rPr lang="en-US" sz="2400" kern="1200" baseline="0" dirty="0" smtClean="0">
                          <a:solidFill>
                            <a:schemeClr val="dk1"/>
                          </a:solidFill>
                          <a:latin typeface="Times New Roman" pitchFamily="18" charset="0"/>
                          <a:ea typeface="+mn-ea"/>
                          <a:cs typeface="Times New Roman" pitchFamily="18" charset="0"/>
                        </a:rPr>
                        <a:t> </a:t>
                      </a:r>
                      <a:r>
                        <a:rPr lang="en-US" sz="2400" kern="1200" dirty="0" smtClean="0">
                          <a:solidFill>
                            <a:schemeClr val="dk1"/>
                          </a:solidFill>
                          <a:latin typeface="Times New Roman" pitchFamily="18" charset="0"/>
                          <a:ea typeface="+mn-ea"/>
                          <a:cs typeface="Times New Roman" pitchFamily="18" charset="0"/>
                        </a:rPr>
                        <a:t>slave module for no data loss.</a:t>
                      </a:r>
                    </a:p>
                    <a:p>
                      <a:pPr marL="0" marR="0" indent="0" algn="just" defTabSz="914400" rtl="0" eaLnBrk="1" fontAlgn="auto" latinLnBrk="0" hangingPunct="1">
                        <a:lnSpc>
                          <a:spcPct val="100000"/>
                        </a:lnSpc>
                        <a:spcBef>
                          <a:spcPts val="0"/>
                        </a:spcBef>
                        <a:spcAft>
                          <a:spcPts val="0"/>
                        </a:spcAft>
                        <a:buClrTx/>
                        <a:buSzTx/>
                        <a:buFont typeface="Arial" pitchFamily="34" charset="0"/>
                        <a:buChar char="•"/>
                        <a:tabLst/>
                        <a:defRPr/>
                      </a:pPr>
                      <a:endParaRPr lang="en-US" sz="2400" kern="1200" dirty="0" smtClean="0">
                        <a:solidFill>
                          <a:schemeClr val="dk1"/>
                        </a:solidFill>
                        <a:latin typeface="Times New Roman" pitchFamily="18" charset="0"/>
                        <a:ea typeface="+mn-ea"/>
                        <a:cs typeface="Times New Roman" pitchFamily="18" charset="0"/>
                      </a:endParaRPr>
                    </a:p>
                    <a:p>
                      <a:pPr marL="0" marR="0" indent="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2400" kern="1200" dirty="0" smtClean="0">
                          <a:solidFill>
                            <a:schemeClr val="dk1"/>
                          </a:solidFill>
                          <a:latin typeface="Times New Roman" pitchFamily="18" charset="0"/>
                          <a:ea typeface="+mn-ea"/>
                          <a:cs typeface="Times New Roman" pitchFamily="18" charset="0"/>
                        </a:rPr>
                        <a:t> They</a:t>
                      </a:r>
                      <a:r>
                        <a:rPr lang="en-US" sz="2400" kern="1200" baseline="0" dirty="0" smtClean="0">
                          <a:solidFill>
                            <a:schemeClr val="dk1"/>
                          </a:solidFill>
                          <a:latin typeface="Times New Roman" pitchFamily="18" charset="0"/>
                          <a:ea typeface="+mn-ea"/>
                          <a:cs typeface="Times New Roman" pitchFamily="18" charset="0"/>
                        </a:rPr>
                        <a:t> introduce </a:t>
                      </a:r>
                      <a:r>
                        <a:rPr lang="en-US" sz="2400" kern="1200" dirty="0" smtClean="0">
                          <a:solidFill>
                            <a:schemeClr val="dk1"/>
                          </a:solidFill>
                          <a:latin typeface="Times New Roman" pitchFamily="18" charset="0"/>
                          <a:ea typeface="+mn-ea"/>
                          <a:cs typeface="Times New Roman" pitchFamily="18" charset="0"/>
                        </a:rPr>
                        <a:t>the principle and the operation of </a:t>
                      </a:r>
                      <a:r>
                        <a:rPr lang="en-US" sz="2400" b="1" kern="1200" dirty="0" smtClean="0">
                          <a:solidFill>
                            <a:schemeClr val="dk1"/>
                          </a:solidFill>
                          <a:latin typeface="Times New Roman" pitchFamily="18" charset="0"/>
                          <a:ea typeface="+mn-ea"/>
                          <a:cs typeface="Times New Roman" pitchFamily="18" charset="0"/>
                        </a:rPr>
                        <a:t>I2C bus protocol</a:t>
                      </a:r>
                      <a:r>
                        <a:rPr lang="en-US" sz="2400" kern="1200" dirty="0" smtClean="0">
                          <a:solidFill>
                            <a:schemeClr val="dk1"/>
                          </a:solidFill>
                          <a:latin typeface="Times New Roman" pitchFamily="18" charset="0"/>
                          <a:ea typeface="+mn-ea"/>
                          <a:cs typeface="Times New Roman" pitchFamily="18" charset="0"/>
                        </a:rPr>
                        <a:t>.</a:t>
                      </a:r>
                    </a:p>
                    <a:p>
                      <a:pPr marL="0" marR="0" indent="0" algn="just" defTabSz="914400" rtl="0" eaLnBrk="1" fontAlgn="auto" latinLnBrk="0" hangingPunct="1">
                        <a:lnSpc>
                          <a:spcPct val="100000"/>
                        </a:lnSpc>
                        <a:spcBef>
                          <a:spcPts val="0"/>
                        </a:spcBef>
                        <a:spcAft>
                          <a:spcPts val="0"/>
                        </a:spcAft>
                        <a:buClrTx/>
                        <a:buSzTx/>
                        <a:buFont typeface="Arial" pitchFamily="34" charset="0"/>
                        <a:buChar char="•"/>
                        <a:tabLst/>
                        <a:defRPr/>
                      </a:pPr>
                      <a:endParaRPr lang="en-US" sz="2400" kern="1200" dirty="0" smtClean="0">
                        <a:solidFill>
                          <a:schemeClr val="dk1"/>
                        </a:solidFill>
                        <a:latin typeface="Times New Roman" pitchFamily="18" charset="0"/>
                        <a:ea typeface="+mn-ea"/>
                        <a:cs typeface="Times New Roman" pitchFamily="18" charset="0"/>
                      </a:endParaRPr>
                    </a:p>
                    <a:p>
                      <a:pPr marL="0" marR="0" indent="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2400" kern="1200" dirty="0" smtClean="0">
                          <a:solidFill>
                            <a:schemeClr val="dk1"/>
                          </a:solidFill>
                          <a:latin typeface="Times New Roman" pitchFamily="18" charset="0"/>
                          <a:ea typeface="+mn-ea"/>
                          <a:cs typeface="Times New Roman" pitchFamily="18" charset="0"/>
                        </a:rPr>
                        <a:t>It  follows the I2C specification to provide device </a:t>
                      </a:r>
                      <a:r>
                        <a:rPr lang="en-US" sz="2400" b="1" kern="1200" dirty="0" smtClean="0">
                          <a:solidFill>
                            <a:schemeClr val="dk1"/>
                          </a:solidFill>
                          <a:latin typeface="Times New Roman" pitchFamily="18" charset="0"/>
                          <a:ea typeface="+mn-ea"/>
                          <a:cs typeface="Times New Roman" pitchFamily="18" charset="0"/>
                        </a:rPr>
                        <a:t>addressing</a:t>
                      </a:r>
                      <a:r>
                        <a:rPr lang="en-US" sz="2400" kern="1200" dirty="0" smtClean="0">
                          <a:solidFill>
                            <a:schemeClr val="dk1"/>
                          </a:solidFill>
                          <a:latin typeface="Times New Roman" pitchFamily="18" charset="0"/>
                          <a:ea typeface="+mn-ea"/>
                          <a:cs typeface="Times New Roman" pitchFamily="18" charset="0"/>
                        </a:rPr>
                        <a:t>, </a:t>
                      </a:r>
                      <a:r>
                        <a:rPr lang="en-US" sz="2400" b="1" kern="1200" dirty="0" smtClean="0">
                          <a:solidFill>
                            <a:schemeClr val="dk1"/>
                          </a:solidFill>
                          <a:latin typeface="Times New Roman" pitchFamily="18" charset="0"/>
                          <a:ea typeface="+mn-ea"/>
                          <a:cs typeface="Times New Roman" pitchFamily="18" charset="0"/>
                        </a:rPr>
                        <a:t>read/write operation </a:t>
                      </a:r>
                      <a:r>
                        <a:rPr lang="en-US" sz="2400" kern="1200" dirty="0" smtClean="0">
                          <a:solidFill>
                            <a:schemeClr val="dk1"/>
                          </a:solidFill>
                          <a:latin typeface="Times New Roman" pitchFamily="18" charset="0"/>
                          <a:ea typeface="+mn-ea"/>
                          <a:cs typeface="Times New Roman" pitchFamily="18" charset="0"/>
                        </a:rPr>
                        <a:t>and </a:t>
                      </a:r>
                      <a:r>
                        <a:rPr lang="en-US" sz="2400" b="1" kern="1200" dirty="0" smtClean="0">
                          <a:solidFill>
                            <a:schemeClr val="dk1"/>
                          </a:solidFill>
                          <a:latin typeface="Times New Roman" pitchFamily="18" charset="0"/>
                          <a:ea typeface="+mn-ea"/>
                          <a:cs typeface="Times New Roman" pitchFamily="18" charset="0"/>
                        </a:rPr>
                        <a:t>an</a:t>
                      </a:r>
                      <a:r>
                        <a:rPr lang="en-US" sz="2400" kern="1200" dirty="0" smtClean="0">
                          <a:solidFill>
                            <a:schemeClr val="dk1"/>
                          </a:solidFill>
                          <a:latin typeface="Times New Roman" pitchFamily="18" charset="0"/>
                          <a:ea typeface="+mn-ea"/>
                          <a:cs typeface="Times New Roman" pitchFamily="18" charset="0"/>
                        </a:rPr>
                        <a:t> </a:t>
                      </a:r>
                      <a:r>
                        <a:rPr lang="en-US" sz="2400" b="1" kern="1200" dirty="0" smtClean="0">
                          <a:solidFill>
                            <a:schemeClr val="dk1"/>
                          </a:solidFill>
                          <a:latin typeface="Times New Roman" pitchFamily="18" charset="0"/>
                          <a:ea typeface="+mn-ea"/>
                          <a:cs typeface="Times New Roman" pitchFamily="18" charset="0"/>
                        </a:rPr>
                        <a:t>acknowledgement</a:t>
                      </a:r>
                      <a:r>
                        <a:rPr lang="en-US" sz="2400" kern="1200" dirty="0" smtClean="0">
                          <a:solidFill>
                            <a:schemeClr val="dk1"/>
                          </a:solidFill>
                          <a:latin typeface="Times New Roman" pitchFamily="18" charset="0"/>
                          <a:ea typeface="+mn-ea"/>
                          <a:cs typeface="Times New Roman" pitchFamily="18" charset="0"/>
                        </a:rPr>
                        <a:t>.</a:t>
                      </a:r>
                    </a:p>
                    <a:p>
                      <a:pPr marL="0" marR="0" indent="0" algn="just" defTabSz="914400" rtl="0" eaLnBrk="1" fontAlgn="auto" latinLnBrk="0" hangingPunct="1">
                        <a:lnSpc>
                          <a:spcPct val="100000"/>
                        </a:lnSpc>
                        <a:spcBef>
                          <a:spcPts val="0"/>
                        </a:spcBef>
                        <a:spcAft>
                          <a:spcPts val="0"/>
                        </a:spcAft>
                        <a:buClrTx/>
                        <a:buSzTx/>
                        <a:buFont typeface="Arial" pitchFamily="34" charset="0"/>
                        <a:buChar char="•"/>
                        <a:tabLst/>
                        <a:defRPr/>
                      </a:pPr>
                      <a:endParaRPr lang="en-US" sz="2400" kern="1200" dirty="0" smtClean="0">
                        <a:solidFill>
                          <a:schemeClr val="dk1"/>
                        </a:solidFill>
                        <a:latin typeface="Times New Roman" pitchFamily="18" charset="0"/>
                        <a:ea typeface="+mn-ea"/>
                        <a:cs typeface="Times New Roman" pitchFamily="18" charset="0"/>
                      </a:endParaRPr>
                    </a:p>
                    <a:p>
                      <a:pPr marL="0" marR="0" indent="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2400" kern="1200" dirty="0" smtClean="0">
                          <a:solidFill>
                            <a:schemeClr val="dk1"/>
                          </a:solidFill>
                          <a:latin typeface="Times New Roman" pitchFamily="18" charset="0"/>
                          <a:ea typeface="+mn-ea"/>
                          <a:cs typeface="Times New Roman" pitchFamily="18" charset="0"/>
                        </a:rPr>
                        <a:t> They</a:t>
                      </a:r>
                      <a:r>
                        <a:rPr lang="en-US" sz="2400" kern="1200" baseline="0" dirty="0" smtClean="0">
                          <a:solidFill>
                            <a:schemeClr val="dk1"/>
                          </a:solidFill>
                          <a:latin typeface="Times New Roman" pitchFamily="18" charset="0"/>
                          <a:ea typeface="+mn-ea"/>
                          <a:cs typeface="Times New Roman" pitchFamily="18" charset="0"/>
                        </a:rPr>
                        <a:t> </a:t>
                      </a:r>
                      <a:r>
                        <a:rPr lang="en-US" sz="2400" kern="1200" dirty="0" smtClean="0">
                          <a:solidFill>
                            <a:schemeClr val="dk1"/>
                          </a:solidFill>
                          <a:latin typeface="Times New Roman" pitchFamily="18" charset="0"/>
                          <a:ea typeface="+mn-ea"/>
                          <a:cs typeface="Times New Roman" pitchFamily="18" charset="0"/>
                        </a:rPr>
                        <a:t>demonstrated</a:t>
                      </a:r>
                      <a:r>
                        <a:rPr lang="en-US" sz="2400" kern="1200" baseline="0" dirty="0" smtClean="0">
                          <a:solidFill>
                            <a:schemeClr val="dk1"/>
                          </a:solidFill>
                          <a:latin typeface="Times New Roman" pitchFamily="18" charset="0"/>
                          <a:ea typeface="+mn-ea"/>
                          <a:cs typeface="Times New Roman" pitchFamily="18" charset="0"/>
                        </a:rPr>
                        <a:t> </a:t>
                      </a:r>
                      <a:r>
                        <a:rPr lang="en-US" sz="2400" kern="1200" dirty="0" smtClean="0">
                          <a:solidFill>
                            <a:schemeClr val="dk1"/>
                          </a:solidFill>
                          <a:latin typeface="Times New Roman" pitchFamily="18" charset="0"/>
                          <a:ea typeface="+mn-ea"/>
                          <a:cs typeface="Times New Roman" pitchFamily="18" charset="0"/>
                        </a:rPr>
                        <a:t> how I2C </a:t>
                      </a:r>
                      <a:r>
                        <a:rPr lang="en-US" sz="2400" u="sng" kern="1200" dirty="0" smtClean="0">
                          <a:solidFill>
                            <a:schemeClr val="dk1"/>
                          </a:solidFill>
                          <a:latin typeface="Times New Roman" pitchFamily="18" charset="0"/>
                          <a:ea typeface="+mn-ea"/>
                          <a:cs typeface="Times New Roman" pitchFamily="18" charset="0"/>
                        </a:rPr>
                        <a:t>Master Controller </a:t>
                      </a:r>
                      <a:r>
                        <a:rPr lang="en-US" sz="2400" kern="1200" dirty="0" smtClean="0">
                          <a:solidFill>
                            <a:schemeClr val="dk1"/>
                          </a:solidFill>
                          <a:latin typeface="Times New Roman" pitchFamily="18" charset="0"/>
                          <a:ea typeface="+mn-ea"/>
                          <a:cs typeface="Times New Roman" pitchFamily="18" charset="0"/>
                        </a:rPr>
                        <a:t>transmits and receives data to and from the </a:t>
                      </a:r>
                      <a:r>
                        <a:rPr lang="en-US" sz="2400" u="sng" kern="1200" dirty="0" smtClean="0">
                          <a:solidFill>
                            <a:schemeClr val="dk1"/>
                          </a:solidFill>
                          <a:latin typeface="Times New Roman" pitchFamily="18" charset="0"/>
                          <a:ea typeface="+mn-ea"/>
                          <a:cs typeface="Times New Roman" pitchFamily="18" charset="0"/>
                        </a:rPr>
                        <a:t>Slave</a:t>
                      </a:r>
                      <a:r>
                        <a:rPr lang="en-US" sz="2400" kern="1200" dirty="0" smtClean="0">
                          <a:solidFill>
                            <a:schemeClr val="dk1"/>
                          </a:solidFill>
                          <a:latin typeface="Times New Roman" pitchFamily="18" charset="0"/>
                          <a:ea typeface="+mn-ea"/>
                          <a:cs typeface="Times New Roman" pitchFamily="18" charset="0"/>
                        </a:rPr>
                        <a:t> with </a:t>
                      </a:r>
                      <a:r>
                        <a:rPr lang="en-US" sz="2400" b="1" kern="1200" dirty="0" smtClean="0">
                          <a:solidFill>
                            <a:schemeClr val="dk1"/>
                          </a:solidFill>
                          <a:latin typeface="Times New Roman" pitchFamily="18" charset="0"/>
                          <a:ea typeface="+mn-ea"/>
                          <a:cs typeface="Times New Roman" pitchFamily="18" charset="0"/>
                        </a:rPr>
                        <a:t>proper synchronization</a:t>
                      </a:r>
                      <a:r>
                        <a:rPr lang="en-US" sz="2400" b="1" kern="1200" baseline="0" dirty="0" smtClean="0">
                          <a:solidFill>
                            <a:schemeClr val="dk1"/>
                          </a:solidFill>
                          <a:latin typeface="Times New Roman" pitchFamily="18" charset="0"/>
                          <a:ea typeface="+mn-ea"/>
                          <a:cs typeface="Times New Roman" pitchFamily="18" charset="0"/>
                        </a:rPr>
                        <a:t>  </a:t>
                      </a:r>
                      <a:r>
                        <a:rPr lang="en-US" sz="2400" kern="1200" baseline="0" dirty="0" smtClean="0">
                          <a:solidFill>
                            <a:schemeClr val="dk1"/>
                          </a:solidFill>
                          <a:latin typeface="Times New Roman" pitchFamily="18" charset="0"/>
                          <a:ea typeface="+mn-ea"/>
                          <a:cs typeface="Times New Roman" pitchFamily="18" charset="0"/>
                        </a:rPr>
                        <a:t>for </a:t>
                      </a:r>
                      <a:r>
                        <a:rPr lang="en-US" sz="2400" b="1" kern="1200" baseline="0" dirty="0" smtClean="0">
                          <a:solidFill>
                            <a:schemeClr val="dk1"/>
                          </a:solidFill>
                          <a:latin typeface="Times New Roman" pitchFamily="18" charset="0"/>
                          <a:ea typeface="+mn-ea"/>
                          <a:cs typeface="Times New Roman" pitchFamily="18" charset="0"/>
                        </a:rPr>
                        <a:t>no data loss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kern="1200" baseline="0" dirty="0" smtClean="0">
                        <a:solidFill>
                          <a:schemeClr val="dk1"/>
                        </a:solidFill>
                        <a:latin typeface="Times New Roman" pitchFamily="18" charset="0"/>
                        <a:ea typeface="+mn-ea"/>
                        <a:cs typeface="Times New Roman" pitchFamily="18" charset="0"/>
                      </a:endParaRPr>
                    </a:p>
                    <a:p>
                      <a:endParaRPr lang="en-US" sz="1800" kern="1200" dirty="0" smtClean="0">
                        <a:solidFill>
                          <a:schemeClr val="dk1"/>
                        </a:solidFill>
                        <a:effectLst/>
                        <a:latin typeface="+mn-lt"/>
                        <a:ea typeface="+mn-ea"/>
                        <a:cs typeface="+mn-cs"/>
                      </a:endParaRPr>
                    </a:p>
                  </a:txBody>
                  <a:tcPr marT="45723" marB="45723"/>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xmlns="" val="25699772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55493"/>
            <a:ext cx="8915400" cy="1146313"/>
          </a:xfrm>
          <a:noFill/>
        </p:spPr>
        <p:txBody>
          <a:bodyPr>
            <a:noAutofit/>
          </a:bodyPr>
          <a:lstStyle/>
          <a:p>
            <a:r>
              <a:rPr lang="en-US" sz="2800" b="1" dirty="0">
                <a:solidFill>
                  <a:srgbClr val="002060"/>
                </a:solidFill>
                <a:latin typeface="Times New Roman" pitchFamily="18" charset="0"/>
                <a:cs typeface="Times New Roman" pitchFamily="18" charset="0"/>
              </a:rPr>
              <a:t>DEVELOPMENT </a:t>
            </a:r>
            <a:r>
              <a:rPr lang="en-US" sz="2800" b="1" dirty="0" smtClean="0">
                <a:solidFill>
                  <a:srgbClr val="002060"/>
                </a:solidFill>
                <a:latin typeface="Times New Roman" pitchFamily="18" charset="0"/>
                <a:cs typeface="Times New Roman" pitchFamily="18" charset="0"/>
              </a:rPr>
              <a:t>OF SMART SYSTEM FOR RUNOFF MEASUREMENT </a:t>
            </a:r>
            <a:endParaRPr lang="en-US" sz="2800" b="1" dirty="0">
              <a:solidFill>
                <a:srgbClr val="002060"/>
              </a:solidFill>
              <a:latin typeface="Times New Roman" pitchFamily="18" charset="0"/>
              <a:cs typeface="Times New Roman" pitchFamily="18" charset="0"/>
            </a:endParaRPr>
          </a:p>
        </p:txBody>
      </p:sp>
      <p:sp>
        <p:nvSpPr>
          <p:cNvPr id="3" name="Subtitle 2"/>
          <p:cNvSpPr>
            <a:spLocks noGrp="1"/>
          </p:cNvSpPr>
          <p:nvPr>
            <p:ph type="subTitle" idx="1"/>
          </p:nvPr>
        </p:nvSpPr>
        <p:spPr>
          <a:xfrm>
            <a:off x="838200" y="1524000"/>
            <a:ext cx="10117138" cy="4991100"/>
          </a:xfrm>
        </p:spPr>
        <p:txBody>
          <a:bodyPr>
            <a:noAutofit/>
          </a:bodyPr>
          <a:lstStyle/>
          <a:p>
            <a:pPr marL="465138" algn="l"/>
            <a:r>
              <a:rPr lang="en-US" sz="2800" b="1" dirty="0" smtClean="0"/>
              <a:t>        </a:t>
            </a:r>
            <a:r>
              <a:rPr lang="en-US" sz="2800" b="1" u="sng" dirty="0">
                <a:latin typeface="Times New Roman" panose="02020603050405020304" pitchFamily="18" charset="0"/>
                <a:cs typeface="Times New Roman" panose="02020603050405020304" pitchFamily="18" charset="0"/>
              </a:rPr>
              <a:t>Presented by:</a:t>
            </a:r>
            <a:r>
              <a:rPr lang="en-US" sz="2800" b="1" dirty="0">
                <a:latin typeface="Times New Roman" panose="02020603050405020304" pitchFamily="18" charset="0"/>
                <a:cs typeface="Times New Roman" panose="02020603050405020304" pitchFamily="18" charset="0"/>
              </a:rPr>
              <a:t>	</a:t>
            </a:r>
          </a:p>
          <a:p>
            <a:pPr marL="465138" algn="l"/>
            <a:r>
              <a:rPr lang="en-US" b="1" dirty="0" err="1" smtClean="0">
                <a:latin typeface="Times New Roman" panose="02020603050405020304" pitchFamily="18" charset="0"/>
                <a:cs typeface="Times New Roman" panose="02020603050405020304" pitchFamily="18" charset="0"/>
              </a:rPr>
              <a:t>Kaneriya</a:t>
            </a:r>
            <a:r>
              <a:rPr lang="en-US" b="1" dirty="0" smtClean="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P</a:t>
            </a:r>
            <a:r>
              <a:rPr lang="en-US" b="1" dirty="0" err="1" smtClean="0">
                <a:latin typeface="Times New Roman" panose="02020603050405020304" pitchFamily="18" charset="0"/>
                <a:cs typeface="Times New Roman" panose="02020603050405020304" pitchFamily="18" charset="0"/>
              </a:rPr>
              <a:t>arth</a:t>
            </a:r>
            <a:r>
              <a:rPr lang="en-US" b="1" dirty="0" smtClean="0">
                <a:latin typeface="Times New Roman" panose="02020603050405020304" pitchFamily="18" charset="0"/>
                <a:cs typeface="Times New Roman" panose="02020603050405020304" pitchFamily="18" charset="0"/>
              </a:rPr>
              <a:t> B.    </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a:t>
            </a:r>
            <a:r>
              <a:rPr lang="en-US" b="1" u="sng" dirty="0" smtClean="0">
                <a:latin typeface="Times New Roman" panose="02020603050405020304" pitchFamily="18" charset="0"/>
                <a:cs typeface="Times New Roman" panose="02020603050405020304" pitchFamily="18" charset="0"/>
              </a:rPr>
              <a:t>Under </a:t>
            </a:r>
            <a:r>
              <a:rPr lang="en-US" b="1" u="sng" dirty="0">
                <a:latin typeface="Times New Roman" panose="02020603050405020304" pitchFamily="18" charset="0"/>
                <a:cs typeface="Times New Roman" panose="02020603050405020304" pitchFamily="18" charset="0"/>
              </a:rPr>
              <a:t>the guidance of</a:t>
            </a:r>
            <a:endParaRPr lang="en-US" dirty="0">
              <a:latin typeface="Times New Roman" panose="02020603050405020304" pitchFamily="18" charset="0"/>
              <a:cs typeface="Times New Roman" panose="02020603050405020304" pitchFamily="18" charset="0"/>
            </a:endParaRPr>
          </a:p>
          <a:p>
            <a:pPr marL="465138" algn="l">
              <a:lnSpc>
                <a:spcPct val="100000"/>
              </a:lnSpc>
            </a:pP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Reg. No. </a:t>
            </a:r>
            <a:r>
              <a:rPr lang="en-US" b="1" dirty="0" smtClean="0">
                <a:latin typeface="Times New Roman" panose="02020603050405020304" pitchFamily="18" charset="0"/>
                <a:cs typeface="Times New Roman" panose="02020603050405020304" pitchFamily="18" charset="0"/>
              </a:rPr>
              <a:t>3050216041)  </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Dr. H.D. Rank</a:t>
            </a:r>
            <a:endParaRPr lang="en-US" b="1" dirty="0">
              <a:latin typeface="Times New Roman" panose="02020603050405020304" pitchFamily="18" charset="0"/>
              <a:cs typeface="Times New Roman" panose="02020603050405020304" pitchFamily="18" charset="0"/>
            </a:endParaRPr>
          </a:p>
          <a:p>
            <a:pPr marL="465138" algn="l"/>
            <a:r>
              <a:rPr lang="en-US" b="1" dirty="0" err="1" smtClean="0">
                <a:latin typeface="Times New Roman" panose="02020603050405020304" pitchFamily="18" charset="0"/>
                <a:cs typeface="Times New Roman" panose="02020603050405020304" pitchFamily="18" charset="0"/>
              </a:rPr>
              <a:t>Rupareliya</a:t>
            </a:r>
            <a:r>
              <a:rPr lang="en-US" b="1" dirty="0" smtClean="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a:t>
            </a:r>
            <a:r>
              <a:rPr lang="en-US" b="1" dirty="0" err="1" smtClean="0">
                <a:latin typeface="Times New Roman" panose="02020603050405020304" pitchFamily="18" charset="0"/>
                <a:cs typeface="Times New Roman" panose="02020603050405020304" pitchFamily="18" charset="0"/>
              </a:rPr>
              <a:t>ikunjkumar</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Professor and Head</a:t>
            </a:r>
            <a:endParaRPr lang="en-US" b="1" dirty="0">
              <a:latin typeface="Times New Roman" panose="02020603050405020304" pitchFamily="18" charset="0"/>
              <a:cs typeface="Times New Roman" panose="02020603050405020304" pitchFamily="18" charset="0"/>
            </a:endParaRPr>
          </a:p>
          <a:p>
            <a:pPr marL="465138" algn="l"/>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Reg. No. </a:t>
            </a:r>
            <a:r>
              <a:rPr lang="en-US" b="1" dirty="0" smtClean="0">
                <a:latin typeface="Times New Roman" panose="02020603050405020304" pitchFamily="18" charset="0"/>
                <a:cs typeface="Times New Roman" panose="02020603050405020304" pitchFamily="18" charset="0"/>
              </a:rPr>
              <a:t>3050216073)                                        Department of Soil &amp;</a:t>
            </a:r>
          </a:p>
          <a:p>
            <a:pPr marL="465138" algn="l"/>
            <a:r>
              <a:rPr lang="en-US" b="1" dirty="0" err="1" smtClean="0">
                <a:latin typeface="Times New Roman" panose="02020603050405020304" pitchFamily="18" charset="0"/>
                <a:cs typeface="Times New Roman" panose="02020603050405020304" pitchFamily="18" charset="0"/>
              </a:rPr>
              <a:t>Vanra</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Dhavalkumar</a:t>
            </a:r>
            <a:r>
              <a:rPr lang="en-US" b="1" dirty="0" smtClean="0">
                <a:latin typeface="Times New Roman" panose="02020603050405020304" pitchFamily="18" charset="0"/>
                <a:cs typeface="Times New Roman" panose="02020603050405020304" pitchFamily="18" charset="0"/>
              </a:rPr>
              <a:t>                                             Water Conservation</a:t>
            </a:r>
          </a:p>
          <a:p>
            <a:pPr marL="465138" algn="l"/>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Reg. No. </a:t>
            </a:r>
            <a:r>
              <a:rPr lang="en-US" b="1" dirty="0" smtClean="0">
                <a:latin typeface="Times New Roman" panose="02020603050405020304" pitchFamily="18" charset="0"/>
                <a:cs typeface="Times New Roman" panose="02020603050405020304" pitchFamily="18" charset="0"/>
              </a:rPr>
              <a:t>3050216091)                                        Engineering.</a:t>
            </a:r>
          </a:p>
          <a:p>
            <a:pPr marL="465138" algn="l"/>
            <a:endParaRPr lang="en-US" sz="2000" b="1" dirty="0">
              <a:latin typeface="Times New Roman" panose="02020603050405020304" pitchFamily="18" charset="0"/>
              <a:cs typeface="Times New Roman" panose="02020603050405020304" pitchFamily="18" charset="0"/>
            </a:endParaRPr>
          </a:p>
          <a:p>
            <a:r>
              <a:rPr lang="en-US" sz="2000" b="1" dirty="0" smtClean="0">
                <a:latin typeface="Times New Roman" panose="02020603050405020304" pitchFamily="18" charset="0"/>
                <a:cs typeface="Times New Roman" panose="02020603050405020304" pitchFamily="18" charset="0"/>
              </a:rPr>
              <a:t>COLLEGE </a:t>
            </a:r>
            <a:r>
              <a:rPr lang="en-US" sz="2000" b="1" dirty="0">
                <a:latin typeface="Times New Roman" panose="02020603050405020304" pitchFamily="18" charset="0"/>
                <a:cs typeface="Times New Roman" panose="02020603050405020304" pitchFamily="18" charset="0"/>
              </a:rPr>
              <a:t>OF AGRICULTURAL ENGINEERING AND TECHNOLOGY</a:t>
            </a: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JUNAGADH AGRICULTURAL UNIVERSITY</a:t>
            </a:r>
            <a:endParaRPr lang="en-US" sz="2000"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JUNAGADH – 362 001</a:t>
            </a:r>
            <a:endParaRPr lang="en-US" sz="2000" dirty="0">
              <a:latin typeface="Times New Roman" panose="02020603050405020304" pitchFamily="18" charset="0"/>
              <a:cs typeface="Times New Roman" panose="02020603050405020304" pitchFamily="18" charset="0"/>
            </a:endParaRPr>
          </a:p>
          <a:p>
            <a:endParaRPr lang="en-US" sz="1600" dirty="0"/>
          </a:p>
        </p:txBody>
      </p:sp>
      <p:pic>
        <p:nvPicPr>
          <p:cNvPr id="38914" name="Picture 2" descr="Image result for jau symbol png file"/>
          <p:cNvPicPr>
            <a:picLocks noChangeAspect="1" noChangeArrowheads="1"/>
          </p:cNvPicPr>
          <p:nvPr/>
        </p:nvPicPr>
        <p:blipFill>
          <a:blip r:embed="rId2" cstate="print"/>
          <a:srcRect/>
          <a:stretch>
            <a:fillRect/>
          </a:stretch>
        </p:blipFill>
        <p:spPr bwMode="auto">
          <a:xfrm>
            <a:off x="5197816" y="2438400"/>
            <a:ext cx="1660184" cy="2097985"/>
          </a:xfrm>
          <a:prstGeom prst="rect">
            <a:avLst/>
          </a:prstGeom>
          <a:noFill/>
        </p:spPr>
      </p:pic>
    </p:spTree>
    <p:extLst>
      <p:ext uri="{BB962C8B-B14F-4D97-AF65-F5344CB8AC3E}">
        <p14:creationId xmlns:p14="http://schemas.microsoft.com/office/powerpoint/2010/main" xmlns="" val="12516469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3416899528"/>
              </p:ext>
            </p:extLst>
          </p:nvPr>
        </p:nvGraphicFramePr>
        <p:xfrm>
          <a:off x="380999" y="434169"/>
          <a:ext cx="11506201" cy="6294656"/>
        </p:xfrm>
        <a:graphic>
          <a:graphicData uri="http://schemas.openxmlformats.org/drawingml/2006/table">
            <a:tbl>
              <a:tblPr firstRow="1" bandRow="1">
                <a:tableStyleId>{5C22544A-7EE6-4342-B048-85BDC9FD1C3A}</a:tableStyleId>
              </a:tblPr>
              <a:tblGrid>
                <a:gridCol w="3465397">
                  <a:extLst>
                    <a:ext uri="{9D8B030D-6E8A-4147-A177-3AD203B41FA5}">
                      <a16:colId xmlns:a16="http://schemas.microsoft.com/office/drawing/2014/main" xmlns="" val="20000"/>
                    </a:ext>
                  </a:extLst>
                </a:gridCol>
                <a:gridCol w="8040804">
                  <a:extLst>
                    <a:ext uri="{9D8B030D-6E8A-4147-A177-3AD203B41FA5}">
                      <a16:colId xmlns:a16="http://schemas.microsoft.com/office/drawing/2014/main" xmlns="" val="20001"/>
                    </a:ext>
                  </a:extLst>
                </a:gridCol>
              </a:tblGrid>
              <a:tr h="655850">
                <a:tc>
                  <a:txBody>
                    <a:bodyPr/>
                    <a:lstStyle/>
                    <a:p>
                      <a:pPr algn="ctr"/>
                      <a:r>
                        <a:rPr lang="en-US" sz="2400" b="1" dirty="0">
                          <a:solidFill>
                            <a:schemeClr val="tx1"/>
                          </a:solidFill>
                          <a:latin typeface="Arial" pitchFamily="34" charset="0"/>
                          <a:cs typeface="Arial" pitchFamily="34" charset="0"/>
                        </a:rPr>
                        <a:t>Authors</a:t>
                      </a:r>
                    </a:p>
                  </a:txBody>
                  <a:tcPr marT="45723" marB="45723"/>
                </a:tc>
                <a:tc>
                  <a:txBody>
                    <a:bodyPr/>
                    <a:lstStyle/>
                    <a:p>
                      <a:pPr algn="ctr"/>
                      <a:r>
                        <a:rPr lang="en-US" sz="2400" dirty="0">
                          <a:solidFill>
                            <a:schemeClr val="tx1"/>
                          </a:solidFill>
                          <a:latin typeface="Arial" pitchFamily="34" charset="0"/>
                          <a:cs typeface="Arial" pitchFamily="34" charset="0"/>
                        </a:rPr>
                        <a:t>Findings</a:t>
                      </a:r>
                    </a:p>
                  </a:txBody>
                  <a:tcPr marT="45723" marB="45723"/>
                </a:tc>
                <a:extLst>
                  <a:ext uri="{0D108BD9-81ED-4DB2-BD59-A6C34878D82A}">
                    <a16:rowId xmlns:a16="http://schemas.microsoft.com/office/drawing/2014/main" xmlns="" val="10000"/>
                  </a:ext>
                </a:extLst>
              </a:tr>
              <a:tr h="54631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kern="1200" dirty="0" err="1" smtClean="0">
                          <a:solidFill>
                            <a:schemeClr val="dk1"/>
                          </a:solidFill>
                          <a:effectLst/>
                          <a:latin typeface="Times New Roman" pitchFamily="18" charset="0"/>
                          <a:ea typeface="+mn-ea"/>
                          <a:cs typeface="Times New Roman" pitchFamily="18" charset="0"/>
                        </a:rPr>
                        <a:t>Hemlata</a:t>
                      </a:r>
                      <a:r>
                        <a:rPr lang="en-US" sz="2400" b="1" kern="1200" dirty="0" smtClean="0">
                          <a:solidFill>
                            <a:schemeClr val="dk1"/>
                          </a:solidFill>
                          <a:effectLst/>
                          <a:latin typeface="Times New Roman" pitchFamily="18" charset="0"/>
                          <a:ea typeface="+mn-ea"/>
                          <a:cs typeface="Times New Roman" pitchFamily="18" charset="0"/>
                        </a:rPr>
                        <a:t> </a:t>
                      </a:r>
                      <a:r>
                        <a:rPr lang="en-US" sz="2400" b="1" kern="1200" dirty="0" err="1" smtClean="0">
                          <a:solidFill>
                            <a:schemeClr val="dk1"/>
                          </a:solidFill>
                          <a:effectLst/>
                          <a:latin typeface="Times New Roman" pitchFamily="18" charset="0"/>
                          <a:ea typeface="+mn-ea"/>
                          <a:cs typeface="Times New Roman" pitchFamily="18" charset="0"/>
                        </a:rPr>
                        <a:t>Channe</a:t>
                      </a:r>
                      <a:r>
                        <a:rPr lang="en-US" sz="2400" b="1" kern="1200" dirty="0" smtClean="0">
                          <a:solidFill>
                            <a:schemeClr val="dk1"/>
                          </a:solidFill>
                          <a:effectLst/>
                          <a:latin typeface="Times New Roman" pitchFamily="18" charset="0"/>
                          <a:ea typeface="+mn-ea"/>
                          <a:cs typeface="Times New Roman" pitchFamily="18" charset="0"/>
                        </a:rPr>
                        <a:t> </a:t>
                      </a:r>
                      <a:r>
                        <a:rPr lang="en-US" sz="2400" b="1" i="1" kern="1200" dirty="0" smtClean="0">
                          <a:solidFill>
                            <a:schemeClr val="dk1"/>
                          </a:solidFill>
                          <a:effectLst/>
                          <a:latin typeface="Times New Roman" pitchFamily="18" charset="0"/>
                          <a:ea typeface="+mn-ea"/>
                          <a:cs typeface="Times New Roman" pitchFamily="18" charset="0"/>
                        </a:rPr>
                        <a:t>et al.</a:t>
                      </a:r>
                      <a:r>
                        <a:rPr lang="en-US" sz="2400" b="1" kern="1200" dirty="0" smtClean="0">
                          <a:solidFill>
                            <a:schemeClr val="dk1"/>
                          </a:solidFill>
                          <a:effectLst/>
                          <a:latin typeface="Times New Roman" pitchFamily="18" charset="0"/>
                          <a:ea typeface="+mn-ea"/>
                          <a:cs typeface="Times New Roman" pitchFamily="18" charset="0"/>
                        </a:rPr>
                        <a:t> (2018)</a:t>
                      </a:r>
                      <a:endParaRPr lang="en-US" sz="2400" b="1" dirty="0">
                        <a:latin typeface="Times New Roman" pitchFamily="18" charset="0"/>
                        <a:cs typeface="Times New Roman" pitchFamily="18" charset="0"/>
                      </a:endParaRPr>
                    </a:p>
                  </a:txBody>
                  <a:tcPr marT="45723" marB="45723"/>
                </a:tc>
                <a:tc>
                  <a:txBody>
                    <a:bodyPr/>
                    <a:lstStyle/>
                    <a:p>
                      <a:pPr marL="342900" indent="-342900" algn="just">
                        <a:lnSpc>
                          <a:spcPct val="130000"/>
                        </a:lnSpc>
                        <a:buFont typeface="Arial" panose="020B0604020202020204" pitchFamily="34" charset="0"/>
                        <a:buChar char="•"/>
                      </a:pPr>
                      <a:r>
                        <a:rPr lang="en-US" sz="2000" kern="1200" dirty="0" smtClean="0">
                          <a:solidFill>
                            <a:schemeClr val="dk1"/>
                          </a:solidFill>
                          <a:effectLst/>
                          <a:latin typeface="Times New Roman" panose="02020603050405020304" pitchFamily="18" charset="0"/>
                          <a:ea typeface="+mn-ea"/>
                          <a:cs typeface="Times New Roman" panose="02020603050405020304" pitchFamily="18" charset="0"/>
                        </a:rPr>
                        <a:t>Developed </a:t>
                      </a:r>
                      <a:r>
                        <a:rPr lang="en-US" sz="2000" b="1" kern="1200" dirty="0" smtClean="0">
                          <a:solidFill>
                            <a:schemeClr val="dk1"/>
                          </a:solidFill>
                          <a:effectLst/>
                          <a:latin typeface="Times New Roman" panose="02020603050405020304" pitchFamily="18" charset="0"/>
                          <a:ea typeface="+mn-ea"/>
                          <a:cs typeface="Times New Roman" panose="02020603050405020304" pitchFamily="18" charset="0"/>
                        </a:rPr>
                        <a:t>multidisciplinary model for smart agriculture using Internet-of-Things, sensors, cloud-computing, mobile-computing &amp; big-data analysis.</a:t>
                      </a:r>
                      <a:endParaRPr lang="en-US" sz="2000" kern="1200" dirty="0" smtClean="0">
                        <a:solidFill>
                          <a:schemeClr val="dk1"/>
                        </a:solidFill>
                        <a:effectLst/>
                        <a:latin typeface="Times New Roman" panose="02020603050405020304" pitchFamily="18" charset="0"/>
                        <a:ea typeface="+mn-ea"/>
                        <a:cs typeface="Times New Roman" panose="02020603050405020304" pitchFamily="18" charset="0"/>
                      </a:endParaRPr>
                    </a:p>
                    <a:p>
                      <a:pPr marL="342900" indent="-342900" algn="just">
                        <a:lnSpc>
                          <a:spcPct val="130000"/>
                        </a:lnSpc>
                        <a:buFont typeface="Arial" panose="020B0604020202020204" pitchFamily="34" charset="0"/>
                        <a:buChar char="•"/>
                      </a:pPr>
                      <a:r>
                        <a:rPr lang="en-US" sz="2000" kern="1200" dirty="0" smtClean="0">
                          <a:solidFill>
                            <a:schemeClr val="dk1"/>
                          </a:solidFill>
                          <a:effectLst/>
                          <a:latin typeface="Times New Roman" panose="02020603050405020304" pitchFamily="18" charset="0"/>
                          <a:ea typeface="+mn-ea"/>
                          <a:cs typeface="Times New Roman" panose="02020603050405020304" pitchFamily="18" charset="0"/>
                        </a:rPr>
                        <a:t>Used of </a:t>
                      </a:r>
                      <a:r>
                        <a:rPr lang="en-US" sz="2000" u="sng" kern="1200" dirty="0" smtClean="0">
                          <a:solidFill>
                            <a:schemeClr val="dk1"/>
                          </a:solidFill>
                          <a:effectLst/>
                          <a:latin typeface="Times New Roman" panose="02020603050405020304" pitchFamily="18" charset="0"/>
                          <a:ea typeface="+mn-ea"/>
                          <a:cs typeface="Times New Roman" panose="02020603050405020304" pitchFamily="18" charset="0"/>
                        </a:rPr>
                        <a:t>Mobile App module</a:t>
                      </a:r>
                      <a:r>
                        <a:rPr lang="en-US" sz="2000" kern="1200" dirty="0" smtClean="0">
                          <a:solidFill>
                            <a:schemeClr val="dk1"/>
                          </a:solidFill>
                          <a:effectLst/>
                          <a:latin typeface="Times New Roman" panose="02020603050405020304" pitchFamily="18" charset="0"/>
                          <a:ea typeface="+mn-ea"/>
                          <a:cs typeface="Times New Roman" panose="02020603050405020304" pitchFamily="18" charset="0"/>
                        </a:rPr>
                        <a:t> </a:t>
                      </a:r>
                      <a:r>
                        <a:rPr lang="en-US" sz="2000" kern="1200" baseline="0" dirty="0" smtClean="0">
                          <a:solidFill>
                            <a:schemeClr val="dk1"/>
                          </a:solidFill>
                          <a:effectLst/>
                          <a:latin typeface="Times New Roman" panose="02020603050405020304" pitchFamily="18" charset="0"/>
                          <a:ea typeface="+mn-ea"/>
                          <a:cs typeface="Times New Roman" panose="02020603050405020304" pitchFamily="18" charset="0"/>
                        </a:rPr>
                        <a:t>to </a:t>
                      </a:r>
                      <a:r>
                        <a:rPr lang="en-US" sz="2000" b="1" kern="1200" baseline="0" dirty="0" smtClean="0">
                          <a:solidFill>
                            <a:schemeClr val="dk1"/>
                          </a:solidFill>
                          <a:effectLst/>
                          <a:latin typeface="Times New Roman" panose="02020603050405020304" pitchFamily="18" charset="0"/>
                          <a:ea typeface="+mn-ea"/>
                          <a:cs typeface="Times New Roman" panose="02020603050405020304" pitchFamily="18" charset="0"/>
                        </a:rPr>
                        <a:t>collect information </a:t>
                      </a:r>
                      <a:r>
                        <a:rPr lang="en-US" sz="2000" kern="1200" baseline="0" dirty="0" smtClean="0">
                          <a:solidFill>
                            <a:schemeClr val="dk1"/>
                          </a:solidFill>
                          <a:effectLst/>
                          <a:latin typeface="Times New Roman" panose="02020603050405020304" pitchFamily="18" charset="0"/>
                          <a:ea typeface="+mn-ea"/>
                          <a:cs typeface="Times New Roman" panose="02020603050405020304" pitchFamily="18" charset="0"/>
                        </a:rPr>
                        <a:t>about </a:t>
                      </a:r>
                      <a:r>
                        <a:rPr lang="en-US" sz="2000" kern="1200" dirty="0" smtClean="0">
                          <a:solidFill>
                            <a:schemeClr val="dk1"/>
                          </a:solidFill>
                          <a:effectLst/>
                          <a:latin typeface="Times New Roman" panose="02020603050405020304" pitchFamily="18" charset="0"/>
                          <a:ea typeface="+mn-ea"/>
                          <a:cs typeface="Times New Roman" panose="02020603050405020304" pitchFamily="18" charset="0"/>
                        </a:rPr>
                        <a:t>Farmers, Agro Marketing agencies and Agro-Vendors which</a:t>
                      </a:r>
                      <a:r>
                        <a:rPr lang="en-US" sz="2000" kern="1200" baseline="0" dirty="0" smtClean="0">
                          <a:solidFill>
                            <a:schemeClr val="dk1"/>
                          </a:solidFill>
                          <a:effectLst/>
                          <a:latin typeface="Times New Roman" panose="02020603050405020304" pitchFamily="18" charset="0"/>
                          <a:ea typeface="+mn-ea"/>
                          <a:cs typeface="Times New Roman" panose="02020603050405020304" pitchFamily="18" charset="0"/>
                        </a:rPr>
                        <a:t> </a:t>
                      </a:r>
                      <a:r>
                        <a:rPr lang="en-US" sz="2000" kern="1200" dirty="0" smtClean="0">
                          <a:solidFill>
                            <a:schemeClr val="dk1"/>
                          </a:solidFill>
                          <a:effectLst/>
                          <a:latin typeface="Times New Roman" panose="02020603050405020304" pitchFamily="18" charset="0"/>
                          <a:ea typeface="+mn-ea"/>
                          <a:cs typeface="Times New Roman" panose="02020603050405020304" pitchFamily="18" charset="0"/>
                        </a:rPr>
                        <a:t>is </a:t>
                      </a:r>
                      <a:r>
                        <a:rPr lang="en-US" sz="2000" b="1" kern="1200" dirty="0" smtClean="0">
                          <a:solidFill>
                            <a:schemeClr val="dk1"/>
                          </a:solidFill>
                          <a:effectLst/>
                          <a:latin typeface="Times New Roman" panose="02020603050405020304" pitchFamily="18" charset="0"/>
                          <a:ea typeface="+mn-ea"/>
                          <a:cs typeface="Times New Roman" panose="02020603050405020304" pitchFamily="18" charset="0"/>
                        </a:rPr>
                        <a:t>stored in</a:t>
                      </a:r>
                      <a:r>
                        <a:rPr lang="en-US" sz="2000" b="1" kern="1200" baseline="0" dirty="0" smtClean="0">
                          <a:solidFill>
                            <a:schemeClr val="dk1"/>
                          </a:solidFill>
                          <a:effectLst/>
                          <a:latin typeface="Times New Roman" panose="02020603050405020304" pitchFamily="18" charset="0"/>
                          <a:ea typeface="+mn-ea"/>
                          <a:cs typeface="Times New Roman" panose="02020603050405020304" pitchFamily="18" charset="0"/>
                        </a:rPr>
                        <a:t> Agro cloud . </a:t>
                      </a:r>
                    </a:p>
                    <a:p>
                      <a:pPr marL="342900" indent="-342900" algn="just">
                        <a:lnSpc>
                          <a:spcPct val="130000"/>
                        </a:lnSpc>
                        <a:buFont typeface="Arial" panose="020B0604020202020204" pitchFamily="34" charset="0"/>
                        <a:buChar char="•"/>
                      </a:pPr>
                      <a:r>
                        <a:rPr lang="en-US" sz="2000" kern="1200" dirty="0" smtClean="0">
                          <a:solidFill>
                            <a:schemeClr val="dk1"/>
                          </a:solidFill>
                          <a:effectLst/>
                          <a:latin typeface="Times New Roman" panose="02020603050405020304" pitchFamily="18" charset="0"/>
                          <a:ea typeface="+mn-ea"/>
                          <a:cs typeface="Times New Roman" panose="02020603050405020304" pitchFamily="18" charset="0"/>
                        </a:rPr>
                        <a:t>Soil and environment properties are sensed and periodically sent to </a:t>
                      </a:r>
                      <a:r>
                        <a:rPr lang="en-US" sz="2000" b="1" kern="1200" dirty="0" smtClean="0">
                          <a:solidFill>
                            <a:schemeClr val="dk1"/>
                          </a:solidFill>
                          <a:effectLst/>
                          <a:latin typeface="Times New Roman" panose="02020603050405020304" pitchFamily="18" charset="0"/>
                          <a:ea typeface="+mn-ea"/>
                          <a:cs typeface="Times New Roman" panose="02020603050405020304" pitchFamily="18" charset="0"/>
                        </a:rPr>
                        <a:t>Agro Cloud </a:t>
                      </a:r>
                      <a:r>
                        <a:rPr lang="en-US" sz="2000" kern="1200" dirty="0" smtClean="0">
                          <a:solidFill>
                            <a:schemeClr val="dk1"/>
                          </a:solidFill>
                          <a:effectLst/>
                          <a:latin typeface="Times New Roman" panose="02020603050405020304" pitchFamily="18" charset="0"/>
                          <a:ea typeface="+mn-ea"/>
                          <a:cs typeface="Times New Roman" panose="02020603050405020304" pitchFamily="18" charset="0"/>
                        </a:rPr>
                        <a:t>through </a:t>
                      </a:r>
                      <a:r>
                        <a:rPr lang="en-US" sz="2000" kern="1200" dirty="0" err="1" smtClean="0">
                          <a:solidFill>
                            <a:schemeClr val="dk1"/>
                          </a:solidFill>
                          <a:effectLst/>
                          <a:latin typeface="Times New Roman" panose="02020603050405020304" pitchFamily="18" charset="0"/>
                          <a:ea typeface="+mn-ea"/>
                          <a:cs typeface="Times New Roman" panose="02020603050405020304" pitchFamily="18" charset="0"/>
                        </a:rPr>
                        <a:t>IoT</a:t>
                      </a:r>
                      <a:r>
                        <a:rPr lang="en-US" sz="2000" kern="1200" dirty="0" smtClean="0">
                          <a:solidFill>
                            <a:schemeClr val="dk1"/>
                          </a:solidFill>
                          <a:effectLst/>
                          <a:latin typeface="Times New Roman" panose="02020603050405020304" pitchFamily="18" charset="0"/>
                          <a:ea typeface="+mn-ea"/>
                          <a:cs typeface="Times New Roman" panose="02020603050405020304" pitchFamily="18" charset="0"/>
                        </a:rPr>
                        <a:t>. </a:t>
                      </a:r>
                    </a:p>
                    <a:p>
                      <a:pPr marL="342900" indent="-342900" algn="just">
                        <a:lnSpc>
                          <a:spcPct val="130000"/>
                        </a:lnSpc>
                        <a:buFont typeface="Arial" panose="020B0604020202020204" pitchFamily="34" charset="0"/>
                        <a:buChar char="•"/>
                      </a:pPr>
                      <a:endParaRPr lang="en-US" sz="2000" kern="1200" dirty="0" smtClean="0">
                        <a:solidFill>
                          <a:schemeClr val="dk1"/>
                        </a:solidFill>
                        <a:effectLst/>
                        <a:latin typeface="Times New Roman" panose="02020603050405020304" pitchFamily="18" charset="0"/>
                        <a:ea typeface="+mn-ea"/>
                        <a:cs typeface="Times New Roman" panose="02020603050405020304" pitchFamily="18" charset="0"/>
                      </a:endParaRPr>
                    </a:p>
                    <a:p>
                      <a:pPr marL="342900" indent="-342900" algn="just">
                        <a:lnSpc>
                          <a:spcPct val="130000"/>
                        </a:lnSpc>
                        <a:buFont typeface="Arial" panose="020B0604020202020204" pitchFamily="34" charset="0"/>
                        <a:buChar char="•"/>
                      </a:pPr>
                      <a:r>
                        <a:rPr lang="en-US" sz="2000" b="1" kern="1200" dirty="0" smtClean="0">
                          <a:solidFill>
                            <a:schemeClr val="dk1"/>
                          </a:solidFill>
                          <a:effectLst/>
                          <a:latin typeface="Times New Roman" panose="02020603050405020304" pitchFamily="18" charset="0"/>
                          <a:ea typeface="+mn-ea"/>
                          <a:cs typeface="Times New Roman" panose="02020603050405020304" pitchFamily="18" charset="0"/>
                        </a:rPr>
                        <a:t>Big data analysis </a:t>
                      </a:r>
                      <a:r>
                        <a:rPr lang="en-US" sz="2000" kern="1200" dirty="0" smtClean="0">
                          <a:solidFill>
                            <a:schemeClr val="dk1"/>
                          </a:solidFill>
                          <a:effectLst/>
                          <a:latin typeface="Times New Roman" panose="02020603050405020304" pitchFamily="18" charset="0"/>
                          <a:ea typeface="+mn-ea"/>
                          <a:cs typeface="Times New Roman" panose="02020603050405020304" pitchFamily="18" charset="0"/>
                        </a:rPr>
                        <a:t>on Agro Cloud data is used</a:t>
                      </a:r>
                      <a:r>
                        <a:rPr lang="en-US" sz="2000" kern="1200" baseline="0" dirty="0" smtClean="0">
                          <a:solidFill>
                            <a:schemeClr val="dk1"/>
                          </a:solidFill>
                          <a:effectLst/>
                          <a:latin typeface="Times New Roman" panose="02020603050405020304" pitchFamily="18" charset="0"/>
                          <a:ea typeface="+mn-ea"/>
                          <a:cs typeface="Times New Roman" panose="02020603050405020304" pitchFamily="18" charset="0"/>
                        </a:rPr>
                        <a:t> to estimate amount of</a:t>
                      </a:r>
                      <a:r>
                        <a:rPr lang="en-US" sz="2000" kern="1200" dirty="0" smtClean="0">
                          <a:solidFill>
                            <a:schemeClr val="dk1"/>
                          </a:solidFill>
                          <a:effectLst/>
                          <a:latin typeface="Times New Roman" panose="02020603050405020304" pitchFamily="18" charset="0"/>
                          <a:ea typeface="+mn-ea"/>
                          <a:cs typeface="Times New Roman" panose="02020603050405020304" pitchFamily="18" charset="0"/>
                        </a:rPr>
                        <a:t> fertilizer requirements, total production, current stock,</a:t>
                      </a:r>
                      <a:r>
                        <a:rPr lang="en-US" sz="2000" kern="1200" baseline="0" dirty="0" smtClean="0">
                          <a:solidFill>
                            <a:schemeClr val="dk1"/>
                          </a:solidFill>
                          <a:effectLst/>
                          <a:latin typeface="Times New Roman" panose="02020603050405020304" pitchFamily="18" charset="0"/>
                          <a:ea typeface="+mn-ea"/>
                          <a:cs typeface="Times New Roman" panose="02020603050405020304" pitchFamily="18" charset="0"/>
                        </a:rPr>
                        <a:t> </a:t>
                      </a:r>
                      <a:r>
                        <a:rPr lang="en-US" sz="2000" kern="1200" dirty="0" smtClean="0">
                          <a:solidFill>
                            <a:schemeClr val="dk1"/>
                          </a:solidFill>
                          <a:effectLst/>
                          <a:latin typeface="Times New Roman" panose="02020603050405020304" pitchFamily="18" charset="0"/>
                          <a:ea typeface="+mn-ea"/>
                          <a:cs typeface="Times New Roman" panose="02020603050405020304" pitchFamily="18" charset="0"/>
                        </a:rPr>
                        <a:t>market requirements</a:t>
                      </a:r>
                      <a:r>
                        <a:rPr lang="en-US" sz="2000" kern="1200" baseline="0" dirty="0" smtClean="0">
                          <a:solidFill>
                            <a:schemeClr val="dk1"/>
                          </a:solidFill>
                          <a:effectLst/>
                          <a:latin typeface="Times New Roman" panose="02020603050405020304" pitchFamily="18" charset="0"/>
                          <a:ea typeface="+mn-ea"/>
                          <a:cs typeface="Times New Roman" panose="02020603050405020304" pitchFamily="18" charset="0"/>
                        </a:rPr>
                        <a:t> and </a:t>
                      </a:r>
                      <a:r>
                        <a:rPr lang="en-US" sz="2000" kern="1200" dirty="0" smtClean="0">
                          <a:solidFill>
                            <a:schemeClr val="dk1"/>
                          </a:solidFill>
                          <a:effectLst/>
                          <a:latin typeface="Times New Roman" panose="02020603050405020304" pitchFamily="18" charset="0"/>
                          <a:ea typeface="+mn-ea"/>
                          <a:cs typeface="Times New Roman" panose="02020603050405020304" pitchFamily="18" charset="0"/>
                        </a:rPr>
                        <a:t>best crop sequences analysis</a:t>
                      </a:r>
                    </a:p>
                    <a:p>
                      <a:pPr marL="342900" indent="-342900" algn="just">
                        <a:lnSpc>
                          <a:spcPct val="130000"/>
                        </a:lnSpc>
                        <a:buFont typeface="Arial" panose="020B0604020202020204" pitchFamily="34" charset="0"/>
                        <a:buNone/>
                      </a:pPr>
                      <a:endParaRPr lang="en-US" sz="2000" kern="1200" dirty="0" smtClean="0">
                        <a:solidFill>
                          <a:schemeClr val="dk1"/>
                        </a:solidFill>
                        <a:effectLst/>
                        <a:latin typeface="Times New Roman" panose="02020603050405020304" pitchFamily="18" charset="0"/>
                        <a:ea typeface="+mn-ea"/>
                        <a:cs typeface="Times New Roman" panose="02020603050405020304" pitchFamily="18" charset="0"/>
                      </a:endParaRPr>
                    </a:p>
                    <a:p>
                      <a:pPr marL="342900" indent="-342900" algn="just">
                        <a:lnSpc>
                          <a:spcPct val="130000"/>
                        </a:lnSpc>
                        <a:buFont typeface="Arial" panose="020B0604020202020204" pitchFamily="34" charset="0"/>
                        <a:buChar char="•"/>
                      </a:pPr>
                      <a:r>
                        <a:rPr lang="en-US" sz="2000" kern="1200" dirty="0" smtClean="0">
                          <a:solidFill>
                            <a:schemeClr val="dk1"/>
                          </a:solidFill>
                          <a:effectLst/>
                          <a:latin typeface="Times New Roman" panose="02020603050405020304" pitchFamily="18" charset="0"/>
                          <a:ea typeface="+mn-ea"/>
                          <a:cs typeface="Times New Roman" panose="02020603050405020304" pitchFamily="18" charset="0"/>
                        </a:rPr>
                        <a:t>Suggested model that is beneficial for </a:t>
                      </a:r>
                      <a:r>
                        <a:rPr lang="en-US" sz="2000" b="1" kern="1200" dirty="0" smtClean="0">
                          <a:solidFill>
                            <a:schemeClr val="dk1"/>
                          </a:solidFill>
                          <a:effectLst/>
                          <a:latin typeface="Times New Roman" panose="02020603050405020304" pitchFamily="18" charset="0"/>
                          <a:ea typeface="+mn-ea"/>
                          <a:cs typeface="Times New Roman" panose="02020603050405020304" pitchFamily="18" charset="0"/>
                        </a:rPr>
                        <a:t>increase in agricultural production </a:t>
                      </a:r>
                      <a:r>
                        <a:rPr lang="en-US" sz="2000" kern="1200" dirty="0" smtClean="0">
                          <a:solidFill>
                            <a:schemeClr val="dk1"/>
                          </a:solidFill>
                          <a:effectLst/>
                          <a:latin typeface="Times New Roman" panose="02020603050405020304" pitchFamily="18" charset="0"/>
                          <a:ea typeface="+mn-ea"/>
                          <a:cs typeface="Times New Roman" panose="02020603050405020304" pitchFamily="18" charset="0"/>
                        </a:rPr>
                        <a:t>and for </a:t>
                      </a:r>
                      <a:r>
                        <a:rPr lang="en-US" sz="2000" b="1" kern="1200" dirty="0" smtClean="0">
                          <a:solidFill>
                            <a:schemeClr val="dk1"/>
                          </a:solidFill>
                          <a:effectLst/>
                          <a:latin typeface="Times New Roman" panose="02020603050405020304" pitchFamily="18" charset="0"/>
                          <a:ea typeface="+mn-ea"/>
                          <a:cs typeface="Times New Roman" panose="02020603050405020304" pitchFamily="18" charset="0"/>
                        </a:rPr>
                        <a:t>cost control of Agro-products</a:t>
                      </a:r>
                    </a:p>
                  </a:txBody>
                  <a:tcPr marT="45723" marB="45723"/>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xmlns="" val="75677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Image result for images of materials and methods"/>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93975" y="1737734"/>
            <a:ext cx="7108490" cy="3028229"/>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6096000" y="2209800"/>
            <a:ext cx="5257800" cy="5029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dirty="0">
              <a:latin typeface="Arial" panose="020B0604020202020204" pitchFamily="34" charset="0"/>
              <a:cs typeface="Arial" panose="020B0604020202020204" pitchFamily="34" charset="0"/>
            </a:endParaRPr>
          </a:p>
        </p:txBody>
      </p:sp>
      <p:sp>
        <p:nvSpPr>
          <p:cNvPr id="3" name="TextBox 2"/>
          <p:cNvSpPr txBox="1"/>
          <p:nvPr/>
        </p:nvSpPr>
        <p:spPr>
          <a:xfrm>
            <a:off x="304800" y="123548"/>
            <a:ext cx="8534400" cy="1200329"/>
          </a:xfrm>
          <a:prstGeom prst="rect">
            <a:avLst/>
          </a:prstGeom>
          <a:noFill/>
        </p:spPr>
        <p:txBody>
          <a:bodyPr wrap="square" rtlCol="0">
            <a:spAutoFit/>
          </a:bodyPr>
          <a:lstStyle/>
          <a:p>
            <a:pPr>
              <a:buFont typeface="Wingdings" pitchFamily="2" charset="2"/>
              <a:buChar char="v"/>
            </a:pPr>
            <a:r>
              <a:rPr lang="en-US" sz="4000" b="1" u="sng" dirty="0" smtClean="0">
                <a:latin typeface="Times New Roman" panose="02020603050405020304" pitchFamily="18" charset="0"/>
                <a:cs typeface="Times New Roman" panose="02020603050405020304" pitchFamily="18" charset="0"/>
              </a:rPr>
              <a:t>Description  Of  Study Area:</a:t>
            </a:r>
            <a:endParaRPr lang="en-US" sz="4000" b="1" u="sng" dirty="0">
              <a:latin typeface="Times New Roman" panose="02020603050405020304" pitchFamily="18" charset="0"/>
              <a:cs typeface="Times New Roman" panose="02020603050405020304" pitchFamily="18" charset="0"/>
            </a:endParaRPr>
          </a:p>
          <a:p>
            <a:endParaRPr lang="en-US" sz="3200" dirty="0"/>
          </a:p>
        </p:txBody>
      </p:sp>
      <p:sp>
        <p:nvSpPr>
          <p:cNvPr id="4" name="Rectangle 3"/>
          <p:cNvSpPr/>
          <p:nvPr/>
        </p:nvSpPr>
        <p:spPr>
          <a:xfrm>
            <a:off x="299421" y="1065080"/>
            <a:ext cx="2233304" cy="658706"/>
          </a:xfrm>
          <a:prstGeom prst="rect">
            <a:avLst/>
          </a:prstGeom>
        </p:spPr>
        <p:txBody>
          <a:bodyPr wrap="none">
            <a:spAutoFit/>
          </a:bodyPr>
          <a:lstStyle/>
          <a:p>
            <a:pPr algn="just">
              <a:lnSpc>
                <a:spcPct val="150000"/>
              </a:lnSpc>
              <a:buFont typeface="Wingdings" pitchFamily="2" charset="2"/>
              <a:buChar char="q"/>
            </a:pPr>
            <a:r>
              <a:rPr lang="en-US" sz="2800" b="1" dirty="0" smtClean="0">
                <a:solidFill>
                  <a:srgbClr val="000000"/>
                </a:solidFill>
                <a:latin typeface="Cambria" panose="02040503050406030204" pitchFamily="18" charset="0"/>
                <a:ea typeface="Times New Roman" panose="02020603050405020304" pitchFamily="18" charset="0"/>
                <a:cs typeface="Times New Roman" panose="02020603050405020304" pitchFamily="18" charset="0"/>
              </a:rPr>
              <a:t>Location :-</a:t>
            </a:r>
            <a:endParaRPr lang="en-US" sz="2800" b="1" dirty="0">
              <a:solidFill>
                <a:srgbClr val="000000"/>
              </a:solidFill>
              <a:latin typeface="Cambria" panose="02040503050406030204" pitchFamily="18" charset="0"/>
              <a:ea typeface="Times New Roman" panose="02020603050405020304" pitchFamily="18" charset="0"/>
              <a:cs typeface="Times New Roman" panose="02020603050405020304" pitchFamily="18" charset="0"/>
            </a:endParaRPr>
          </a:p>
        </p:txBody>
      </p:sp>
      <p:sp>
        <p:nvSpPr>
          <p:cNvPr id="5" name="Rectangle 4"/>
          <p:cNvSpPr/>
          <p:nvPr/>
        </p:nvSpPr>
        <p:spPr>
          <a:xfrm>
            <a:off x="304800" y="1905000"/>
            <a:ext cx="5511466" cy="2246769"/>
          </a:xfrm>
          <a:prstGeom prst="rect">
            <a:avLst/>
          </a:prstGeom>
        </p:spPr>
        <p:txBody>
          <a:bodyPr wrap="square">
            <a:spAutoFit/>
          </a:bodyPr>
          <a:lstStyle/>
          <a:p>
            <a:pPr marL="342900" indent="-342900" algn="just">
              <a:buFont typeface="Wingdings" panose="05000000000000000000" pitchFamily="2" charset="2"/>
              <a:buChar char="Ø"/>
            </a:pPr>
            <a:r>
              <a:rPr lang="en-US" sz="2000" dirty="0">
                <a:latin typeface="Times New Roman" panose="02020603050405020304" pitchFamily="18" charset="0"/>
                <a:ea typeface="Calibri" panose="020F0502020204030204" pitchFamily="34" charset="0"/>
                <a:cs typeface="Times New Roman" panose="02020603050405020304" pitchFamily="18" charset="0"/>
              </a:rPr>
              <a:t>Instructional Farm, Department of Soil and Water Engineering, College of Agricultural Engineering and Technology, JAU, </a:t>
            </a:r>
            <a:r>
              <a:rPr lang="en-US" sz="2000" dirty="0" smtClean="0">
                <a:latin typeface="Times New Roman" panose="02020603050405020304" pitchFamily="18" charset="0"/>
                <a:ea typeface="Calibri" panose="020F0502020204030204" pitchFamily="34" charset="0"/>
                <a:cs typeface="Times New Roman" panose="02020603050405020304" pitchFamily="18" charset="0"/>
              </a:rPr>
              <a:t>Junagadh</a:t>
            </a:r>
          </a:p>
          <a:p>
            <a:pPr marL="342900" indent="-342900" algn="just"/>
            <a:endParaRPr lang="en-US" sz="2000" dirty="0" smtClean="0">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location is situated in South Saurashtra agro climatic zone of Gujarat state.</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xmlns="" val="0"/>
              </a:ext>
            </a:extLst>
          </a:blip>
          <a:srcRect r="4167"/>
          <a:stretch/>
        </p:blipFill>
        <p:spPr>
          <a:xfrm>
            <a:off x="6019800" y="838200"/>
            <a:ext cx="5898972" cy="3512870"/>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xmlns="" val="1922353055"/>
              </p:ext>
            </p:extLst>
          </p:nvPr>
        </p:nvGraphicFramePr>
        <p:xfrm>
          <a:off x="1524000" y="4586680"/>
          <a:ext cx="6273800" cy="2021840"/>
        </p:xfrm>
        <a:graphic>
          <a:graphicData uri="http://schemas.openxmlformats.org/drawingml/2006/table">
            <a:tbl>
              <a:tblPr firstRow="1" bandRow="1">
                <a:tableStyleId>{5C22544A-7EE6-4342-B048-85BDC9FD1C3A}</a:tableStyleId>
              </a:tblPr>
              <a:tblGrid>
                <a:gridCol w="960676">
                  <a:extLst>
                    <a:ext uri="{9D8B030D-6E8A-4147-A177-3AD203B41FA5}">
                      <a16:colId xmlns:a16="http://schemas.microsoft.com/office/drawing/2014/main" xmlns="" val="3548102261"/>
                    </a:ext>
                  </a:extLst>
                </a:gridCol>
                <a:gridCol w="1529239">
                  <a:extLst>
                    <a:ext uri="{9D8B030D-6E8A-4147-A177-3AD203B41FA5}">
                      <a16:colId xmlns:a16="http://schemas.microsoft.com/office/drawing/2014/main" xmlns="" val="1726773495"/>
                    </a:ext>
                  </a:extLst>
                </a:gridCol>
                <a:gridCol w="3783885">
                  <a:extLst>
                    <a:ext uri="{9D8B030D-6E8A-4147-A177-3AD203B41FA5}">
                      <a16:colId xmlns:a16="http://schemas.microsoft.com/office/drawing/2014/main" xmlns="" val="716358978"/>
                    </a:ext>
                  </a:extLst>
                </a:gridCol>
              </a:tblGrid>
              <a:tr h="370840">
                <a:tc>
                  <a:txBody>
                    <a:bodyPr/>
                    <a:lstStyle/>
                    <a:p>
                      <a:r>
                        <a:rPr lang="en-IN" dirty="0" err="1" smtClean="0"/>
                        <a:t>Sr</a:t>
                      </a:r>
                      <a:r>
                        <a:rPr lang="en-IN" baseline="0" dirty="0" smtClean="0"/>
                        <a:t> no </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582870248"/>
                  </a:ext>
                </a:extLst>
              </a:tr>
              <a:tr h="370840">
                <a:tc>
                  <a:txBody>
                    <a:bodyPr/>
                    <a:lstStyle/>
                    <a:p>
                      <a:r>
                        <a:rPr lang="en-IN" dirty="0" smtClean="0"/>
                        <a:t>1</a:t>
                      </a:r>
                    </a:p>
                  </a:txBody>
                  <a:tcPr/>
                </a:tc>
                <a:tc>
                  <a:txBody>
                    <a:bodyPr/>
                    <a:lstStyle/>
                    <a:p>
                      <a:r>
                        <a:rPr lang="en-US" dirty="0" smtClean="0"/>
                        <a:t>East Longitude </a:t>
                      </a:r>
                      <a:endParaRPr lang="en-US" dirty="0"/>
                    </a:p>
                  </a:txBody>
                  <a:tcPr/>
                </a:tc>
                <a:tc>
                  <a:txBody>
                    <a:bodyPr/>
                    <a:lstStyle/>
                    <a:p>
                      <a:r>
                        <a:rPr lang="en-US" dirty="0" smtClean="0"/>
                        <a:t>69.40° to 71.05° </a:t>
                      </a:r>
                      <a:endParaRPr lang="en-US" dirty="0"/>
                    </a:p>
                  </a:txBody>
                  <a:tcPr/>
                </a:tc>
                <a:extLst>
                  <a:ext uri="{0D108BD9-81ED-4DB2-BD59-A6C34878D82A}">
                    <a16:rowId xmlns:a16="http://schemas.microsoft.com/office/drawing/2014/main" xmlns="" val="1610964486"/>
                  </a:ext>
                </a:extLst>
              </a:tr>
              <a:tr h="370840">
                <a:tc>
                  <a:txBody>
                    <a:bodyPr/>
                    <a:lstStyle/>
                    <a:p>
                      <a:r>
                        <a:rPr lang="en-IN" dirty="0" smtClean="0"/>
                        <a:t>2</a:t>
                      </a:r>
                      <a:endParaRPr lang="en-US" dirty="0"/>
                    </a:p>
                  </a:txBody>
                  <a:tcPr/>
                </a:tc>
                <a:tc>
                  <a:txBody>
                    <a:bodyPr/>
                    <a:lstStyle/>
                    <a:p>
                      <a:r>
                        <a:rPr lang="en-US" dirty="0" smtClean="0"/>
                        <a:t>North Latitude</a:t>
                      </a:r>
                      <a:endParaRPr lang="en-US" dirty="0"/>
                    </a:p>
                  </a:txBody>
                  <a:tcPr/>
                </a:tc>
                <a:tc>
                  <a:txBody>
                    <a:bodyPr/>
                    <a:lstStyle/>
                    <a:p>
                      <a:r>
                        <a:rPr lang="en-US" dirty="0" smtClean="0"/>
                        <a:t>20.44° to 21.40°</a:t>
                      </a:r>
                      <a:endParaRPr lang="en-US" dirty="0"/>
                    </a:p>
                  </a:txBody>
                  <a:tcPr/>
                </a:tc>
                <a:extLst>
                  <a:ext uri="{0D108BD9-81ED-4DB2-BD59-A6C34878D82A}">
                    <a16:rowId xmlns:a16="http://schemas.microsoft.com/office/drawing/2014/main" xmlns="" val="753273975"/>
                  </a:ext>
                </a:extLst>
              </a:tr>
              <a:tr h="370840">
                <a:tc>
                  <a:txBody>
                    <a:bodyPr/>
                    <a:lstStyle/>
                    <a:p>
                      <a:r>
                        <a:rPr lang="en-IN" dirty="0" smtClean="0"/>
                        <a:t>3</a:t>
                      </a:r>
                      <a:endParaRPr lang="en-US" dirty="0"/>
                    </a:p>
                  </a:txBody>
                  <a:tcPr/>
                </a:tc>
                <a:tc>
                  <a:txBody>
                    <a:bodyPr/>
                    <a:lstStyle/>
                    <a:p>
                      <a:r>
                        <a:rPr lang="en-US" dirty="0" smtClean="0"/>
                        <a:t>elevation </a:t>
                      </a:r>
                      <a:endParaRPr lang="en-US" dirty="0"/>
                    </a:p>
                  </a:txBody>
                  <a:tcPr/>
                </a:tc>
                <a:tc>
                  <a:txBody>
                    <a:bodyPr/>
                    <a:lstStyle/>
                    <a:p>
                      <a:r>
                        <a:rPr lang="en-US" dirty="0" smtClean="0"/>
                        <a:t>83 m above MSL (Mean Sea Level)</a:t>
                      </a:r>
                      <a:endParaRPr lang="en-US" dirty="0"/>
                    </a:p>
                  </a:txBody>
                  <a:tcPr/>
                </a:tc>
                <a:extLst>
                  <a:ext uri="{0D108BD9-81ED-4DB2-BD59-A6C34878D82A}">
                    <a16:rowId xmlns:a16="http://schemas.microsoft.com/office/drawing/2014/main" xmlns="" val="2182595397"/>
                  </a:ext>
                </a:extLst>
              </a:tr>
            </a:tbl>
          </a:graphicData>
        </a:graphic>
      </p:graphicFrame>
      <p:sp>
        <p:nvSpPr>
          <p:cNvPr id="9" name="Rectangle 8"/>
          <p:cNvSpPr/>
          <p:nvPr/>
        </p:nvSpPr>
        <p:spPr>
          <a:xfrm>
            <a:off x="10363200" y="22860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820" y="0"/>
            <a:ext cx="2646302" cy="738664"/>
          </a:xfrm>
          <a:prstGeom prst="rect">
            <a:avLst/>
          </a:prstGeom>
        </p:spPr>
        <p:txBody>
          <a:bodyPr wrap="none">
            <a:spAutoFit/>
          </a:bodyPr>
          <a:lstStyle/>
          <a:p>
            <a:pPr algn="just">
              <a:lnSpc>
                <a:spcPct val="150000"/>
              </a:lnSpc>
              <a:buFont typeface="Wingdings" pitchFamily="2" charset="2"/>
              <a:buChar char="q"/>
            </a:pPr>
            <a:r>
              <a:rPr lang="en-US" sz="2800" b="1" dirty="0">
                <a:solidFill>
                  <a:srgbClr val="000000"/>
                </a:solidFill>
                <a:latin typeface="Cambria" panose="02040503050406030204" pitchFamily="18" charset="0"/>
                <a:ea typeface="Times New Roman" panose="02020603050405020304" pitchFamily="18" charset="0"/>
                <a:cs typeface="Times New Roman" panose="02020603050405020304" pitchFamily="18" charset="0"/>
              </a:rPr>
              <a:t>Runoff </a:t>
            </a:r>
            <a:r>
              <a:rPr lang="en-US" sz="2800" b="1" dirty="0" smtClean="0">
                <a:solidFill>
                  <a:srgbClr val="000000"/>
                </a:solidFill>
                <a:latin typeface="Cambria" panose="02040503050406030204" pitchFamily="18" charset="0"/>
                <a:ea typeface="Times New Roman" panose="02020603050405020304" pitchFamily="18" charset="0"/>
                <a:cs typeface="Times New Roman" panose="02020603050405020304" pitchFamily="18" charset="0"/>
              </a:rPr>
              <a:t>plot :-</a:t>
            </a:r>
            <a:endParaRPr lang="en-US" sz="2800" b="1" dirty="0">
              <a:solidFill>
                <a:srgbClr val="000000"/>
              </a:solidFill>
              <a:latin typeface="Cambria" panose="02040503050406030204" pitchFamily="18" charset="0"/>
              <a:ea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3234282941"/>
              </p:ext>
            </p:extLst>
          </p:nvPr>
        </p:nvGraphicFramePr>
        <p:xfrm>
          <a:off x="457200" y="4556760"/>
          <a:ext cx="6553200" cy="2225040"/>
        </p:xfrm>
        <a:graphic>
          <a:graphicData uri="http://schemas.openxmlformats.org/drawingml/2006/table">
            <a:tbl>
              <a:tblPr firstRow="1" bandRow="1">
                <a:tableStyleId>{5C22544A-7EE6-4342-B048-85BDC9FD1C3A}</a:tableStyleId>
              </a:tblPr>
              <a:tblGrid>
                <a:gridCol w="3276600">
                  <a:extLst>
                    <a:ext uri="{9D8B030D-6E8A-4147-A177-3AD203B41FA5}">
                      <a16:colId xmlns:a16="http://schemas.microsoft.com/office/drawing/2014/main" xmlns="" val="801057723"/>
                    </a:ext>
                  </a:extLst>
                </a:gridCol>
                <a:gridCol w="3276600">
                  <a:extLst>
                    <a:ext uri="{9D8B030D-6E8A-4147-A177-3AD203B41FA5}">
                      <a16:colId xmlns:a16="http://schemas.microsoft.com/office/drawing/2014/main" xmlns="" val="1153032367"/>
                    </a:ext>
                  </a:extLst>
                </a:gridCol>
              </a:tblGrid>
              <a:tr h="370840">
                <a:tc>
                  <a:txBody>
                    <a:bodyPr/>
                    <a:lstStyle/>
                    <a:p>
                      <a:r>
                        <a:rPr lang="en-US" b="1" dirty="0" smtClean="0">
                          <a:solidFill>
                            <a:srgbClr val="000000"/>
                          </a:solidFill>
                          <a:latin typeface="Cambria" panose="02040503050406030204" pitchFamily="18" charset="0"/>
                          <a:ea typeface="Times New Roman" panose="02020603050405020304" pitchFamily="18" charset="0"/>
                          <a:cs typeface="Times New Roman" panose="02020603050405020304" pitchFamily="18" charset="0"/>
                        </a:rPr>
                        <a:t>Specification of runoff plot</a:t>
                      </a:r>
                      <a:endParaRPr lang="en-US" dirty="0"/>
                    </a:p>
                  </a:txBody>
                  <a:tcPr/>
                </a:tc>
                <a:tc>
                  <a:txBody>
                    <a:bodyPr/>
                    <a:lstStyle/>
                    <a:p>
                      <a:endParaRPr lang="en-US" dirty="0"/>
                    </a:p>
                  </a:txBody>
                  <a:tcPr/>
                </a:tc>
                <a:extLst>
                  <a:ext uri="{0D108BD9-81ED-4DB2-BD59-A6C34878D82A}">
                    <a16:rowId xmlns:a16="http://schemas.microsoft.com/office/drawing/2014/main" xmlns="" val="596022154"/>
                  </a:ext>
                </a:extLst>
              </a:tr>
              <a:tr h="370840">
                <a:tc>
                  <a:txBody>
                    <a:bodyPr/>
                    <a:lstStyle/>
                    <a:p>
                      <a:r>
                        <a:rPr lang="en-US" dirty="0" smtClean="0">
                          <a:solidFill>
                            <a:srgbClr val="000000"/>
                          </a:solidFill>
                          <a:latin typeface="Cambria" panose="02040503050406030204" pitchFamily="18" charset="0"/>
                          <a:ea typeface="Times New Roman" panose="02020603050405020304" pitchFamily="18" charset="0"/>
                          <a:cs typeface="Times New Roman" panose="02020603050405020304" pitchFamily="18" charset="0"/>
                        </a:rPr>
                        <a:t>Length of each bed</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Cambria" panose="02040503050406030204" pitchFamily="18" charset="0"/>
                          <a:ea typeface="Times New Roman" panose="02020603050405020304" pitchFamily="18" charset="0"/>
                          <a:cs typeface="Times New Roman" panose="02020603050405020304" pitchFamily="18" charset="0"/>
                        </a:rPr>
                        <a:t>22.3 m</a:t>
                      </a:r>
                      <a:endParaRPr lang="en-US" b="1" i="1" dirty="0" smtClean="0">
                        <a:solidFill>
                          <a:srgbClr val="000000"/>
                        </a:solidFill>
                        <a:latin typeface="Cambria" panose="02040503050406030204" pitchFamily="18" charset="0"/>
                        <a:ea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173324418"/>
                  </a:ext>
                </a:extLst>
              </a:tr>
              <a:tr h="370840">
                <a:tc>
                  <a:txBody>
                    <a:bodyPr/>
                    <a:lstStyle/>
                    <a:p>
                      <a:r>
                        <a:rPr lang="en-US" dirty="0" smtClean="0">
                          <a:solidFill>
                            <a:srgbClr val="000000"/>
                          </a:solidFill>
                          <a:latin typeface="Cambria" panose="02040503050406030204" pitchFamily="18" charset="0"/>
                          <a:ea typeface="Times New Roman" panose="02020603050405020304" pitchFamily="18" charset="0"/>
                          <a:cs typeface="Times New Roman" panose="02020603050405020304" pitchFamily="18" charset="0"/>
                        </a:rPr>
                        <a:t>Width of each bed</a:t>
                      </a:r>
                      <a:endParaRPr lang="en-US" dirty="0"/>
                    </a:p>
                  </a:txBody>
                  <a:tcPr/>
                </a:tc>
                <a:tc>
                  <a:txBody>
                    <a:bodyPr/>
                    <a:lstStyle/>
                    <a:p>
                      <a:r>
                        <a:rPr lang="en-US" dirty="0" smtClean="0">
                          <a:solidFill>
                            <a:srgbClr val="000000"/>
                          </a:solidFill>
                          <a:latin typeface="Cambria" panose="02040503050406030204" pitchFamily="18" charset="0"/>
                          <a:ea typeface="Times New Roman" panose="02020603050405020304" pitchFamily="18" charset="0"/>
                          <a:cs typeface="Times New Roman" panose="02020603050405020304" pitchFamily="18" charset="0"/>
                        </a:rPr>
                        <a:t>2.5 m.</a:t>
                      </a:r>
                      <a:endParaRPr lang="en-US" dirty="0"/>
                    </a:p>
                  </a:txBody>
                  <a:tcPr/>
                </a:tc>
                <a:extLst>
                  <a:ext uri="{0D108BD9-81ED-4DB2-BD59-A6C34878D82A}">
                    <a16:rowId xmlns:a16="http://schemas.microsoft.com/office/drawing/2014/main" xmlns="" val="3052135446"/>
                  </a:ext>
                </a:extLst>
              </a:tr>
              <a:tr h="370840">
                <a:tc>
                  <a:txBody>
                    <a:bodyPr/>
                    <a:lstStyle/>
                    <a:p>
                      <a:r>
                        <a:rPr lang="en-US" dirty="0" smtClean="0">
                          <a:solidFill>
                            <a:srgbClr val="000000"/>
                          </a:solidFill>
                          <a:latin typeface="Cambria" panose="02040503050406030204" pitchFamily="18" charset="0"/>
                          <a:ea typeface="Times New Roman" panose="02020603050405020304" pitchFamily="18" charset="0"/>
                          <a:cs typeface="Times New Roman" panose="02020603050405020304" pitchFamily="18" charset="0"/>
                        </a:rPr>
                        <a:t>Area of each bed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Cambria" panose="02040503050406030204" pitchFamily="18" charset="0"/>
                          <a:ea typeface="Times New Roman" panose="02020603050405020304" pitchFamily="18" charset="0"/>
                          <a:cs typeface="Times New Roman" panose="02020603050405020304" pitchFamily="18" charset="0"/>
                        </a:rPr>
                        <a:t>55.75 m</a:t>
                      </a:r>
                      <a:endParaRPr lang="en-US" b="1" i="1" dirty="0" smtClean="0">
                        <a:solidFill>
                          <a:srgbClr val="000000"/>
                        </a:solidFill>
                        <a:latin typeface="Cambria" panose="02040503050406030204" pitchFamily="18" charset="0"/>
                        <a:ea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2554689324"/>
                  </a:ext>
                </a:extLst>
              </a:tr>
              <a:tr h="370840">
                <a:tc>
                  <a:txBody>
                    <a:bodyPr/>
                    <a:lstStyle/>
                    <a:p>
                      <a:r>
                        <a:rPr lang="en-US" dirty="0" smtClean="0">
                          <a:solidFill>
                            <a:srgbClr val="000000"/>
                          </a:solidFill>
                          <a:latin typeface="Cambria" panose="02040503050406030204" pitchFamily="18" charset="0"/>
                          <a:ea typeface="Times New Roman" panose="02020603050405020304" pitchFamily="18" charset="0"/>
                          <a:cs typeface="Times New Roman" panose="02020603050405020304" pitchFamily="18" charset="0"/>
                        </a:rPr>
                        <a:t>Height of masonry wall </a:t>
                      </a:r>
                      <a:endParaRPr lang="en-US" dirty="0"/>
                    </a:p>
                  </a:txBody>
                  <a:tcPr/>
                </a:tc>
                <a:tc>
                  <a:txBody>
                    <a:bodyPr/>
                    <a:lstStyle/>
                    <a:p>
                      <a:r>
                        <a:rPr lang="en-US" dirty="0" smtClean="0">
                          <a:solidFill>
                            <a:srgbClr val="000000"/>
                          </a:solidFill>
                          <a:latin typeface="Cambria" panose="02040503050406030204" pitchFamily="18" charset="0"/>
                          <a:ea typeface="Times New Roman" panose="02020603050405020304" pitchFamily="18" charset="0"/>
                          <a:cs typeface="Times New Roman" panose="02020603050405020304" pitchFamily="18" charset="0"/>
                        </a:rPr>
                        <a:t>0.6 m</a:t>
                      </a:r>
                      <a:endParaRPr lang="en-US" dirty="0"/>
                    </a:p>
                  </a:txBody>
                  <a:tcPr/>
                </a:tc>
                <a:extLst>
                  <a:ext uri="{0D108BD9-81ED-4DB2-BD59-A6C34878D82A}">
                    <a16:rowId xmlns:a16="http://schemas.microsoft.com/office/drawing/2014/main" xmlns="" val="3460881060"/>
                  </a:ext>
                </a:extLst>
              </a:tr>
              <a:tr h="370840">
                <a:tc>
                  <a:txBody>
                    <a:bodyPr/>
                    <a:lstStyle/>
                    <a:p>
                      <a:r>
                        <a:rPr lang="en-US" dirty="0" smtClean="0">
                          <a:solidFill>
                            <a:srgbClr val="000000"/>
                          </a:solidFill>
                          <a:latin typeface="Cambria" panose="02040503050406030204" pitchFamily="18" charset="0"/>
                          <a:ea typeface="Times New Roman" panose="02020603050405020304" pitchFamily="18" charset="0"/>
                          <a:cs typeface="Times New Roman" panose="02020603050405020304" pitchFamily="18" charset="0"/>
                        </a:rPr>
                        <a:t>Size of runoff collection tank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Cambria" panose="02040503050406030204" pitchFamily="18" charset="0"/>
                          <a:ea typeface="Times New Roman" panose="02020603050405020304" pitchFamily="18" charset="0"/>
                          <a:cs typeface="Times New Roman" panose="02020603050405020304" pitchFamily="18" charset="0"/>
                        </a:rPr>
                        <a:t>1.7 m x 3.25 m x 0.75 m.</a:t>
                      </a:r>
                      <a:endParaRPr lang="en-US" b="1" i="1" dirty="0" smtClean="0">
                        <a:solidFill>
                          <a:srgbClr val="000000"/>
                        </a:solidFill>
                        <a:latin typeface="Cambria" panose="02040503050406030204" pitchFamily="18" charset="0"/>
                        <a:ea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xmlns="" val="929300824"/>
                  </a:ext>
                </a:extLst>
              </a:tr>
            </a:tbl>
          </a:graphicData>
        </a:graphic>
      </p:graphicFrame>
      <p:sp>
        <p:nvSpPr>
          <p:cNvPr id="5" name="Rectangle 4"/>
          <p:cNvSpPr/>
          <p:nvPr/>
        </p:nvSpPr>
        <p:spPr>
          <a:xfrm>
            <a:off x="0" y="609600"/>
            <a:ext cx="7239000" cy="3890346"/>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sz="2000" dirty="0">
                <a:latin typeface="Times New Roman" pitchFamily="18" charset="0"/>
                <a:ea typeface="Calibri" panose="020F0502020204030204" pitchFamily="34" charset="0"/>
                <a:cs typeface="Times New Roman" pitchFamily="18" charset="0"/>
              </a:rPr>
              <a:t>At the end of each runoff bed runoff guiding masonry ways having </a:t>
            </a:r>
            <a:r>
              <a:rPr lang="en-US" sz="2000" dirty="0" smtClean="0">
                <a:latin typeface="Times New Roman" pitchFamily="18" charset="0"/>
                <a:ea typeface="Calibri" panose="020F0502020204030204" pitchFamily="34" charset="0"/>
                <a:cs typeface="Times New Roman" pitchFamily="18" charset="0"/>
              </a:rPr>
              <a:t>1/6 </a:t>
            </a:r>
            <a:r>
              <a:rPr lang="en-US" sz="2000" dirty="0" err="1" smtClean="0">
                <a:latin typeface="Times New Roman" pitchFamily="18" charset="0"/>
                <a:ea typeface="Calibri" panose="020F0502020204030204" pitchFamily="34" charset="0"/>
                <a:cs typeface="Times New Roman" pitchFamily="18" charset="0"/>
              </a:rPr>
              <a:t>th</a:t>
            </a:r>
            <a:r>
              <a:rPr lang="en-US" sz="2000" dirty="0" smtClean="0">
                <a:latin typeface="Times New Roman" pitchFamily="18" charset="0"/>
                <a:ea typeface="Calibri" panose="020F0502020204030204" pitchFamily="34" charset="0"/>
                <a:cs typeface="Times New Roman" pitchFamily="18" charset="0"/>
              </a:rPr>
              <a:t> </a:t>
            </a:r>
            <a:r>
              <a:rPr lang="en-US" sz="2000" dirty="0">
                <a:latin typeface="Times New Roman" pitchFamily="18" charset="0"/>
                <a:ea typeface="Calibri" panose="020F0502020204030204" pitchFamily="34" charset="0"/>
                <a:cs typeface="Times New Roman" pitchFamily="18" charset="0"/>
              </a:rPr>
              <a:t>width of runoff bed for guiding runoff water from runoff bed to runoff collecting tank were constructed. </a:t>
            </a:r>
            <a:endParaRPr lang="en-US" sz="2000" dirty="0" smtClean="0">
              <a:latin typeface="Times New Roman" pitchFamily="18" charset="0"/>
              <a:ea typeface="Calibri" panose="020F0502020204030204" pitchFamily="34" charset="0"/>
              <a:cs typeface="Times New Roman" pitchFamily="18" charset="0"/>
            </a:endParaRPr>
          </a:p>
          <a:p>
            <a:pPr marL="285750" indent="-285750" algn="just">
              <a:lnSpc>
                <a:spcPct val="150000"/>
              </a:lnSpc>
              <a:buFont typeface="Wingdings" panose="05000000000000000000" pitchFamily="2" charset="2"/>
              <a:buChar char="Ø"/>
            </a:pPr>
            <a:r>
              <a:rPr lang="en-US" sz="2000" dirty="0" smtClean="0">
                <a:latin typeface="Times New Roman" pitchFamily="18" charset="0"/>
                <a:ea typeface="Calibri" panose="020F0502020204030204" pitchFamily="34" charset="0"/>
                <a:cs typeface="Times New Roman" pitchFamily="18" charset="0"/>
              </a:rPr>
              <a:t>Therefore </a:t>
            </a:r>
            <a:r>
              <a:rPr lang="en-US" sz="2000" dirty="0">
                <a:latin typeface="Times New Roman" pitchFamily="18" charset="0"/>
                <a:ea typeface="Calibri" panose="020F0502020204030204" pitchFamily="34" charset="0"/>
                <a:cs typeface="Times New Roman" pitchFamily="18" charset="0"/>
              </a:rPr>
              <a:t>the runoff diverted from runoff bed n collecting tank was considered 1/6" of total runoff from each bed. </a:t>
            </a:r>
            <a:endParaRPr lang="en-US" sz="2000" dirty="0" smtClean="0">
              <a:latin typeface="Times New Roman" pitchFamily="18" charset="0"/>
              <a:ea typeface="Calibri" panose="020F0502020204030204" pitchFamily="34" charset="0"/>
              <a:cs typeface="Times New Roman" pitchFamily="18" charset="0"/>
            </a:endParaRPr>
          </a:p>
          <a:p>
            <a:pPr marL="285750" indent="-285750" algn="just">
              <a:lnSpc>
                <a:spcPct val="150000"/>
              </a:lnSpc>
              <a:buFont typeface="Wingdings" panose="05000000000000000000" pitchFamily="2" charset="2"/>
              <a:buChar char="Ø"/>
            </a:pPr>
            <a:r>
              <a:rPr lang="en-US" sz="2000" dirty="0" smtClean="0">
                <a:latin typeface="Times New Roman" pitchFamily="18" charset="0"/>
                <a:ea typeface="Calibri" panose="020F0502020204030204" pitchFamily="34" charset="0"/>
                <a:cs typeface="Times New Roman" pitchFamily="18" charset="0"/>
              </a:rPr>
              <a:t>The </a:t>
            </a:r>
            <a:r>
              <a:rPr lang="en-US" sz="2000" dirty="0">
                <a:latin typeface="Times New Roman" pitchFamily="18" charset="0"/>
                <a:ea typeface="Calibri" panose="020F0502020204030204" pitchFamily="34" charset="0"/>
                <a:cs typeface="Times New Roman" pitchFamily="18" charset="0"/>
              </a:rPr>
              <a:t>runoff tanks and water ways were covered with metallic sheet to prevent addition of direct rainfall into actual runoff water coming from bed. </a:t>
            </a:r>
          </a:p>
        </p:txBody>
      </p:sp>
      <p:pic>
        <p:nvPicPr>
          <p:cNvPr id="6" name="Picture 5" descr="IMG20200121091436.jpg"/>
          <p:cNvPicPr>
            <a:picLocks noChangeAspect="1"/>
          </p:cNvPicPr>
          <p:nvPr/>
        </p:nvPicPr>
        <p:blipFill>
          <a:blip r:embed="rId2" cstate="print"/>
          <a:stretch>
            <a:fillRect/>
          </a:stretch>
        </p:blipFill>
        <p:spPr>
          <a:xfrm>
            <a:off x="7543800" y="762000"/>
            <a:ext cx="4495800" cy="5867400"/>
          </a:xfrm>
          <a:prstGeom prst="rect">
            <a:avLst/>
          </a:prstGeom>
        </p:spPr>
      </p:pic>
      <p:sp>
        <p:nvSpPr>
          <p:cNvPr id="7" name="Rectangle 6"/>
          <p:cNvSpPr/>
          <p:nvPr/>
        </p:nvSpPr>
        <p:spPr>
          <a:xfrm>
            <a:off x="10287000" y="22860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153400" cy="930275"/>
          </a:xfrm>
        </p:spPr>
        <p:txBody>
          <a:bodyPr>
            <a:normAutofit fontScale="90000"/>
          </a:bodyPr>
          <a:lstStyle/>
          <a:p>
            <a:pPr>
              <a:buFont typeface="Wingdings" pitchFamily="2" charset="2"/>
              <a:buChar char="v"/>
            </a:pPr>
            <a:r>
              <a:rPr lang="en-US" b="1" u="sng" dirty="0" smtClean="0">
                <a:latin typeface="Times New Roman" panose="02020603050405020304" pitchFamily="18" charset="0"/>
                <a:cs typeface="Times New Roman" panose="02020603050405020304" pitchFamily="18" charset="0"/>
              </a:rPr>
              <a:t>Measurement Of Runoff</a:t>
            </a:r>
            <a:r>
              <a:rPr lang="en-US" b="1" dirty="0" smtClean="0">
                <a:latin typeface="Times New Roman" panose="02020603050405020304" pitchFamily="18" charset="0"/>
                <a:cs typeface="Times New Roman" panose="02020603050405020304" pitchFamily="18" charset="0"/>
              </a:rPr>
              <a:t> :</a:t>
            </a:r>
            <a:r>
              <a:rPr lang="en-US" dirty="0"/>
              <a:t/>
            </a:r>
            <a:br>
              <a:rPr lang="en-US" dirty="0"/>
            </a:br>
            <a:endParaRPr lang="en-US" dirty="0"/>
          </a:p>
        </p:txBody>
      </p:sp>
      <p:pic>
        <p:nvPicPr>
          <p:cNvPr id="10" name="Content Placeholder 7" descr="2.png"/>
          <p:cNvPicPr>
            <a:picLocks noGrp="1" noChangeAspect="1"/>
          </p:cNvPicPr>
          <p:nvPr>
            <p:ph idx="1"/>
          </p:nvPr>
        </p:nvPicPr>
        <p:blipFill>
          <a:blip r:embed="rId2" cstate="print"/>
          <a:stretch>
            <a:fillRect/>
          </a:stretch>
        </p:blipFill>
        <p:spPr>
          <a:xfrm>
            <a:off x="8305800" y="2895025"/>
            <a:ext cx="3886200" cy="3962975"/>
          </a:xfrm>
        </p:spPr>
      </p:pic>
      <p:sp>
        <p:nvSpPr>
          <p:cNvPr id="5" name="Rectangle 4"/>
          <p:cNvSpPr/>
          <p:nvPr/>
        </p:nvSpPr>
        <p:spPr>
          <a:xfrm>
            <a:off x="10210800" y="30480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
        <p:nvSpPr>
          <p:cNvPr id="6" name="TextBox 5"/>
          <p:cNvSpPr txBox="1"/>
          <p:nvPr/>
        </p:nvSpPr>
        <p:spPr>
          <a:xfrm>
            <a:off x="9372600" y="6477000"/>
            <a:ext cx="1580882" cy="400110"/>
          </a:xfrm>
          <a:prstGeom prst="rect">
            <a:avLst/>
          </a:prstGeom>
          <a:noFill/>
        </p:spPr>
        <p:txBody>
          <a:bodyPr wrap="none" rtlCol="0">
            <a:spAutoFit/>
          </a:bodyPr>
          <a:lstStyle/>
          <a:p>
            <a:r>
              <a:rPr lang="en-US" sz="2000" b="1" dirty="0" smtClean="0">
                <a:latin typeface="Times New Roman" pitchFamily="18" charset="0"/>
                <a:cs typeface="Times New Roman" pitchFamily="18" charset="0"/>
              </a:rPr>
              <a:t>Runoff tank </a:t>
            </a:r>
            <a:endParaRPr lang="en-IN" sz="2000" b="1" dirty="0">
              <a:latin typeface="Times New Roman" pitchFamily="18" charset="0"/>
              <a:cs typeface="Times New Roman" pitchFamily="18" charset="0"/>
            </a:endParaRPr>
          </a:p>
        </p:txBody>
      </p:sp>
      <p:sp>
        <p:nvSpPr>
          <p:cNvPr id="9" name="Rectangle 8"/>
          <p:cNvSpPr>
            <a:spLocks noRot="1" noChangeAspect="1" noMove="1" noResize="1" noEditPoints="1" noAdjustHandles="1" noChangeArrowheads="1" noChangeShapeType="1" noTextEdit="1"/>
          </p:cNvSpPr>
          <p:nvPr/>
        </p:nvSpPr>
        <p:spPr>
          <a:xfrm>
            <a:off x="190500" y="1690688"/>
            <a:ext cx="9639300" cy="5033686"/>
          </a:xfrm>
          <a:prstGeom prst="rect">
            <a:avLst/>
          </a:prstGeom>
          <a:blipFill>
            <a:blip r:embed="rId3" cstate="print"/>
            <a:stretch>
              <a:fillRect l="-379"/>
            </a:stretch>
          </a:blipFill>
        </p:spPr>
        <p:txBody>
          <a:bodyPr/>
          <a:lstStyle/>
          <a:p>
            <a:r>
              <a:rPr lang="en-US" dirty="0">
                <a:noFill/>
              </a:rPr>
              <a:t> </a:t>
            </a:r>
          </a:p>
        </p:txBody>
      </p:sp>
    </p:spTree>
    <p:extLst>
      <p:ext uri="{BB962C8B-B14F-4D97-AF65-F5344CB8AC3E}">
        <p14:creationId xmlns:p14="http://schemas.microsoft.com/office/powerpoint/2010/main" xmlns="" val="13367853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8021"/>
            <a:ext cx="11811000" cy="1082675"/>
          </a:xfrm>
        </p:spPr>
        <p:txBody>
          <a:bodyPr>
            <a:noAutofit/>
          </a:bodyPr>
          <a:lstStyle/>
          <a:p>
            <a:pPr>
              <a:buFont typeface="Wingdings" pitchFamily="2" charset="2"/>
              <a:buChar char="v"/>
            </a:pPr>
            <a:r>
              <a:rPr lang="en-US" sz="4000" b="1" u="sng" dirty="0">
                <a:latin typeface="Times New Roman" panose="02020603050405020304" pitchFamily="18" charset="0"/>
                <a:cs typeface="Times New Roman" panose="02020603050405020304" pitchFamily="18" charset="0"/>
              </a:rPr>
              <a:t>Smart Runoff Measurement System </a:t>
            </a:r>
            <a:r>
              <a:rPr lang="en-US" sz="4000" b="1" u="sng" dirty="0" smtClean="0">
                <a:latin typeface="Times New Roman" panose="02020603050405020304" pitchFamily="18" charset="0"/>
                <a:cs typeface="Times New Roman" panose="02020603050405020304" pitchFamily="18" charset="0"/>
              </a:rPr>
              <a:t>Hardware :</a:t>
            </a:r>
            <a:endParaRPr lang="en-US" sz="4000"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4800" y="1143000"/>
            <a:ext cx="6019800" cy="5029200"/>
          </a:xfrm>
        </p:spPr>
        <p:txBody>
          <a:bodyPr>
            <a:normAutofit/>
          </a:bodyPr>
          <a:lstStyle/>
          <a:p>
            <a:pPr algn="just">
              <a:buFont typeface="Wingdings" pitchFamily="2" charset="2"/>
              <a:buChar char="q"/>
            </a:pPr>
            <a:r>
              <a:rPr lang="en-US" sz="3200" b="1" dirty="0" smtClean="0">
                <a:latin typeface="Times New Roman" panose="02020603050405020304" pitchFamily="18" charset="0"/>
                <a:cs typeface="Times New Roman" panose="02020603050405020304" pitchFamily="18" charset="0"/>
              </a:rPr>
              <a:t>Arduino Mega 2560 :</a:t>
            </a:r>
            <a:r>
              <a:rPr lang="en-US" sz="3200" dirty="0" smtClean="0">
                <a:latin typeface="Times New Roman" panose="02020603050405020304" pitchFamily="18" charset="0"/>
                <a:cs typeface="Times New Roman" panose="02020603050405020304" pitchFamily="18" charset="0"/>
              </a:rPr>
              <a:t> </a:t>
            </a:r>
          </a:p>
          <a:p>
            <a:pPr algn="just">
              <a:buFont typeface="Wingdings" pitchFamily="2" charset="2"/>
              <a:buChar char="Ø"/>
            </a:pPr>
            <a:r>
              <a:rPr lang="en-US" sz="2000" dirty="0" smtClean="0">
                <a:latin typeface="Times New Roman" panose="02020603050405020304" pitchFamily="18" charset="0"/>
                <a:cs typeface="Times New Roman" panose="02020603050405020304" pitchFamily="18" charset="0"/>
              </a:rPr>
              <a:t>The Arduino Mega is a microcontroller board based on the ATmega2560.</a:t>
            </a:r>
          </a:p>
          <a:p>
            <a:pPr lvl="1" algn="just"/>
            <a:r>
              <a:rPr lang="en-US" sz="2000" dirty="0" smtClean="0">
                <a:latin typeface="Times New Roman" panose="02020603050405020304" pitchFamily="18" charset="0"/>
                <a:cs typeface="Times New Roman" panose="02020603050405020304" pitchFamily="18" charset="0"/>
              </a:rPr>
              <a:t>54 digital input/output pins </a:t>
            </a:r>
          </a:p>
          <a:p>
            <a:pPr lvl="1" algn="just"/>
            <a:r>
              <a:rPr lang="en-US" sz="2000" dirty="0" smtClean="0">
                <a:latin typeface="Times New Roman" panose="02020603050405020304" pitchFamily="18" charset="0"/>
                <a:cs typeface="Times New Roman" panose="02020603050405020304" pitchFamily="18" charset="0"/>
              </a:rPr>
              <a:t>16 analog inputs</a:t>
            </a:r>
          </a:p>
          <a:p>
            <a:pPr lvl="1" algn="just"/>
            <a:r>
              <a:rPr lang="en-US" sz="2000" dirty="0" smtClean="0">
                <a:latin typeface="Times New Roman" panose="02020603050405020304" pitchFamily="18" charset="0"/>
                <a:cs typeface="Times New Roman" panose="02020603050405020304" pitchFamily="18" charset="0"/>
              </a:rPr>
              <a:t>16 MHz crystal oscillator</a:t>
            </a:r>
          </a:p>
          <a:p>
            <a:pPr lvl="1" algn="just"/>
            <a:r>
              <a:rPr lang="en-US" sz="2000" dirty="0" smtClean="0">
                <a:latin typeface="Times New Roman" panose="02020603050405020304" pitchFamily="18" charset="0"/>
                <a:cs typeface="Times New Roman" panose="02020603050405020304" pitchFamily="18" charset="0"/>
              </a:rPr>
              <a:t>USB connection</a:t>
            </a:r>
          </a:p>
          <a:p>
            <a:pPr lvl="1" algn="just"/>
            <a:r>
              <a:rPr lang="en-US" sz="2000" dirty="0" smtClean="0">
                <a:latin typeface="Times New Roman" panose="02020603050405020304" pitchFamily="18" charset="0"/>
                <a:cs typeface="Times New Roman" panose="02020603050405020304" pitchFamily="18" charset="0"/>
              </a:rPr>
              <a:t>power jack</a:t>
            </a:r>
          </a:p>
          <a:p>
            <a:pPr lvl="1" algn="just"/>
            <a:r>
              <a:rPr lang="en-US" sz="2000" dirty="0" smtClean="0">
                <a:latin typeface="Times New Roman" panose="02020603050405020304" pitchFamily="18" charset="0"/>
                <a:cs typeface="Times New Roman" panose="02020603050405020304" pitchFamily="18" charset="0"/>
              </a:rPr>
              <a:t>ICSP header </a:t>
            </a:r>
          </a:p>
          <a:p>
            <a:pPr lvl="1" algn="just"/>
            <a:r>
              <a:rPr lang="en-US" sz="2000" dirty="0" smtClean="0">
                <a:latin typeface="Times New Roman" panose="02020603050405020304" pitchFamily="18" charset="0"/>
                <a:cs typeface="Times New Roman" panose="02020603050405020304" pitchFamily="18" charset="0"/>
              </a:rPr>
              <a:t>reset button</a:t>
            </a:r>
          </a:p>
        </p:txBody>
      </p:sp>
      <p:graphicFrame>
        <p:nvGraphicFramePr>
          <p:cNvPr id="4" name="Table 3"/>
          <p:cNvGraphicFramePr>
            <a:graphicFrameLocks noGrp="1"/>
          </p:cNvGraphicFramePr>
          <p:nvPr>
            <p:extLst>
              <p:ext uri="{D42A27DB-BD31-4B8C-83A1-F6EECF244321}">
                <p14:modId xmlns:p14="http://schemas.microsoft.com/office/powerpoint/2010/main" xmlns="" val="3431327698"/>
              </p:ext>
            </p:extLst>
          </p:nvPr>
        </p:nvGraphicFramePr>
        <p:xfrm>
          <a:off x="6553199" y="3810000"/>
          <a:ext cx="5614738" cy="3048000"/>
        </p:xfrm>
        <a:graphic>
          <a:graphicData uri="http://schemas.openxmlformats.org/drawingml/2006/table">
            <a:tbl>
              <a:tblPr firstCol="1" bandRow="1">
                <a:tableStyleId>{5C22544A-7EE6-4342-B048-85BDC9FD1C3A}</a:tableStyleId>
              </a:tblPr>
              <a:tblGrid>
                <a:gridCol w="2807369">
                  <a:extLst>
                    <a:ext uri="{9D8B030D-6E8A-4147-A177-3AD203B41FA5}">
                      <a16:colId xmlns:a16="http://schemas.microsoft.com/office/drawing/2014/main" xmlns="" val="707557661"/>
                    </a:ext>
                  </a:extLst>
                </a:gridCol>
                <a:gridCol w="2807369">
                  <a:extLst>
                    <a:ext uri="{9D8B030D-6E8A-4147-A177-3AD203B41FA5}">
                      <a16:colId xmlns:a16="http://schemas.microsoft.com/office/drawing/2014/main" xmlns="" val="3275259626"/>
                    </a:ext>
                  </a:extLst>
                </a:gridCol>
              </a:tblGrid>
              <a:tr h="304800">
                <a:tc>
                  <a:txBody>
                    <a:bodyPr/>
                    <a:lstStyle/>
                    <a:p>
                      <a:pPr marL="0" marR="0" indent="0" algn="just"/>
                      <a:r>
                        <a:rPr lang="en-US" sz="1200">
                          <a:effectLst/>
                        </a:rPr>
                        <a:t>Microcontroller</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indent="0" algn="just"/>
                      <a:r>
                        <a:rPr lang="en-US" sz="1200">
                          <a:effectLst/>
                        </a:rPr>
                        <a:t>ATmega2560</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extLst>
                  <a:ext uri="{0D108BD9-81ED-4DB2-BD59-A6C34878D82A}">
                    <a16:rowId xmlns:a16="http://schemas.microsoft.com/office/drawing/2014/main" xmlns="" val="2247662921"/>
                  </a:ext>
                </a:extLst>
              </a:tr>
              <a:tr h="180975">
                <a:tc>
                  <a:txBody>
                    <a:bodyPr/>
                    <a:lstStyle/>
                    <a:p>
                      <a:pPr marL="0" marR="0" indent="0" algn="just"/>
                      <a:r>
                        <a:rPr lang="en-US" sz="1200">
                          <a:effectLst/>
                        </a:rPr>
                        <a:t>Operating Voltage  </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indent="0" algn="just"/>
                      <a:r>
                        <a:rPr lang="en-US" sz="1200">
                          <a:effectLst/>
                        </a:rPr>
                        <a:t>5V</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extLst>
                  <a:ext uri="{0D108BD9-81ED-4DB2-BD59-A6C34878D82A}">
                    <a16:rowId xmlns:a16="http://schemas.microsoft.com/office/drawing/2014/main" xmlns="" val="1284672084"/>
                  </a:ext>
                </a:extLst>
              </a:tr>
              <a:tr h="180975">
                <a:tc>
                  <a:txBody>
                    <a:bodyPr/>
                    <a:lstStyle/>
                    <a:p>
                      <a:pPr marL="0" marR="0" indent="0" algn="just"/>
                      <a:r>
                        <a:rPr lang="en-US" sz="1200">
                          <a:effectLst/>
                        </a:rPr>
                        <a:t>Input Voltage (recommended)     </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indent="0" algn="just"/>
                      <a:r>
                        <a:rPr lang="en-US" sz="1200">
                          <a:effectLst/>
                        </a:rPr>
                        <a:t>7-12V</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extLst>
                  <a:ext uri="{0D108BD9-81ED-4DB2-BD59-A6C34878D82A}">
                    <a16:rowId xmlns:a16="http://schemas.microsoft.com/office/drawing/2014/main" xmlns="" val="3917654506"/>
                  </a:ext>
                </a:extLst>
              </a:tr>
              <a:tr h="180975">
                <a:tc>
                  <a:txBody>
                    <a:bodyPr/>
                    <a:lstStyle/>
                    <a:p>
                      <a:pPr marL="0" marR="0" indent="0" algn="just"/>
                      <a:r>
                        <a:rPr lang="en-US" sz="1200">
                          <a:effectLst/>
                        </a:rPr>
                        <a:t>Input Voltage (limit)                        </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indent="0" algn="just"/>
                      <a:r>
                        <a:rPr lang="en-US" sz="1200">
                          <a:effectLst/>
                        </a:rPr>
                        <a:t>6-20V</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extLst>
                  <a:ext uri="{0D108BD9-81ED-4DB2-BD59-A6C34878D82A}">
                    <a16:rowId xmlns:a16="http://schemas.microsoft.com/office/drawing/2014/main" xmlns="" val="3603236346"/>
                  </a:ext>
                </a:extLst>
              </a:tr>
              <a:tr h="180975">
                <a:tc>
                  <a:txBody>
                    <a:bodyPr/>
                    <a:lstStyle/>
                    <a:p>
                      <a:pPr marL="0" marR="0" indent="0" algn="just"/>
                      <a:r>
                        <a:rPr lang="en-US" sz="1200">
                          <a:effectLst/>
                        </a:rPr>
                        <a:t>Digital 1/0 Pins                                  </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indent="0" algn="just"/>
                      <a:r>
                        <a:rPr lang="en-US" sz="1200">
                          <a:effectLst/>
                        </a:rPr>
                        <a:t>54 (of which 15 provide PWM output)</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extLst>
                  <a:ext uri="{0D108BD9-81ED-4DB2-BD59-A6C34878D82A}">
                    <a16:rowId xmlns:a16="http://schemas.microsoft.com/office/drawing/2014/main" xmlns="" val="384692513"/>
                  </a:ext>
                </a:extLst>
              </a:tr>
              <a:tr h="180975">
                <a:tc>
                  <a:txBody>
                    <a:bodyPr/>
                    <a:lstStyle/>
                    <a:p>
                      <a:pPr marL="0" marR="0" indent="0" algn="just"/>
                      <a:r>
                        <a:rPr lang="en-US" sz="1200" dirty="0">
                          <a:effectLst/>
                        </a:rPr>
                        <a:t>Analog Input Pins                              </a:t>
                      </a:r>
                      <a:endParaRPr lang="en-US" sz="1100" b="1" dirty="0">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indent="0" algn="just"/>
                      <a:r>
                        <a:rPr lang="en-US" sz="1200">
                          <a:effectLst/>
                        </a:rPr>
                        <a:t>16</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extLst>
                  <a:ext uri="{0D108BD9-81ED-4DB2-BD59-A6C34878D82A}">
                    <a16:rowId xmlns:a16="http://schemas.microsoft.com/office/drawing/2014/main" xmlns="" val="349986571"/>
                  </a:ext>
                </a:extLst>
              </a:tr>
              <a:tr h="180975">
                <a:tc>
                  <a:txBody>
                    <a:bodyPr/>
                    <a:lstStyle/>
                    <a:p>
                      <a:pPr marL="0" marR="0" indent="0" algn="just"/>
                      <a:r>
                        <a:rPr lang="en-US" sz="1200">
                          <a:effectLst/>
                        </a:rPr>
                        <a:t>DC Current per 1/O Pin                   </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indent="0" algn="just"/>
                      <a:r>
                        <a:rPr lang="en-US" sz="1200">
                          <a:effectLst/>
                        </a:rPr>
                        <a:t>20 mA</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extLst>
                  <a:ext uri="{0D108BD9-81ED-4DB2-BD59-A6C34878D82A}">
                    <a16:rowId xmlns:a16="http://schemas.microsoft.com/office/drawing/2014/main" xmlns="" val="3474639170"/>
                  </a:ext>
                </a:extLst>
              </a:tr>
              <a:tr h="180975">
                <a:tc>
                  <a:txBody>
                    <a:bodyPr/>
                    <a:lstStyle/>
                    <a:p>
                      <a:pPr marL="0" marR="0" indent="0" algn="just"/>
                      <a:r>
                        <a:rPr lang="en-US" sz="1200">
                          <a:effectLst/>
                        </a:rPr>
                        <a:t>DC Current for 3.3V Pin                   </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indent="0" algn="just"/>
                      <a:r>
                        <a:rPr lang="en-US" sz="1200">
                          <a:effectLst/>
                        </a:rPr>
                        <a:t>50 mA</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extLst>
                  <a:ext uri="{0D108BD9-81ED-4DB2-BD59-A6C34878D82A}">
                    <a16:rowId xmlns:a16="http://schemas.microsoft.com/office/drawing/2014/main" xmlns="" val="2801885249"/>
                  </a:ext>
                </a:extLst>
              </a:tr>
              <a:tr h="180975">
                <a:tc>
                  <a:txBody>
                    <a:bodyPr/>
                    <a:lstStyle/>
                    <a:p>
                      <a:pPr marL="0" marR="0" indent="0" algn="just"/>
                      <a:r>
                        <a:rPr lang="en-US" sz="1200">
                          <a:effectLst/>
                        </a:rPr>
                        <a:t>Flash Memory                                     </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indent="0" algn="just"/>
                      <a:r>
                        <a:rPr lang="en-US" sz="1200">
                          <a:effectLst/>
                        </a:rPr>
                        <a:t>256 KB of which 8 KB used by bootloader</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extLst>
                  <a:ext uri="{0D108BD9-81ED-4DB2-BD59-A6C34878D82A}">
                    <a16:rowId xmlns:a16="http://schemas.microsoft.com/office/drawing/2014/main" xmlns="" val="4181437217"/>
                  </a:ext>
                </a:extLst>
              </a:tr>
              <a:tr h="180975">
                <a:tc>
                  <a:txBody>
                    <a:bodyPr/>
                    <a:lstStyle/>
                    <a:p>
                      <a:pPr marL="0" marR="0" indent="0" algn="just"/>
                      <a:r>
                        <a:rPr lang="en-US" sz="1200">
                          <a:effectLst/>
                        </a:rPr>
                        <a:t>SRAM              </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indent="0" algn="just"/>
                      <a:r>
                        <a:rPr lang="en-US" sz="1200">
                          <a:effectLst/>
                        </a:rPr>
                        <a:t>8 KB</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extLst>
                  <a:ext uri="{0D108BD9-81ED-4DB2-BD59-A6C34878D82A}">
                    <a16:rowId xmlns:a16="http://schemas.microsoft.com/office/drawing/2014/main" xmlns="" val="2274996583"/>
                  </a:ext>
                </a:extLst>
              </a:tr>
              <a:tr h="180975">
                <a:tc>
                  <a:txBody>
                    <a:bodyPr/>
                    <a:lstStyle/>
                    <a:p>
                      <a:pPr marL="0" marR="0" indent="0" algn="just"/>
                      <a:r>
                        <a:rPr lang="en-US" sz="1200">
                          <a:effectLst/>
                        </a:rPr>
                        <a:t>EEPROM       </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indent="0" algn="just"/>
                      <a:r>
                        <a:rPr lang="en-US" sz="1200">
                          <a:effectLst/>
                        </a:rPr>
                        <a:t>4 KB</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extLst>
                  <a:ext uri="{0D108BD9-81ED-4DB2-BD59-A6C34878D82A}">
                    <a16:rowId xmlns:a16="http://schemas.microsoft.com/office/drawing/2014/main" xmlns="" val="4173745873"/>
                  </a:ext>
                </a:extLst>
              </a:tr>
              <a:tr h="180975">
                <a:tc>
                  <a:txBody>
                    <a:bodyPr/>
                    <a:lstStyle/>
                    <a:p>
                      <a:pPr marL="0" marR="0" indent="0" algn="just"/>
                      <a:r>
                        <a:rPr lang="en-US" sz="1200">
                          <a:effectLst/>
                        </a:rPr>
                        <a:t>Clock Speed                                        </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indent="0" algn="just"/>
                      <a:r>
                        <a:rPr lang="en-US" sz="1200">
                          <a:effectLst/>
                        </a:rPr>
                        <a:t>16 MHz</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extLst>
                  <a:ext uri="{0D108BD9-81ED-4DB2-BD59-A6C34878D82A}">
                    <a16:rowId xmlns:a16="http://schemas.microsoft.com/office/drawing/2014/main" xmlns="" val="3696234381"/>
                  </a:ext>
                </a:extLst>
              </a:tr>
              <a:tr h="180975">
                <a:tc>
                  <a:txBody>
                    <a:bodyPr/>
                    <a:lstStyle/>
                    <a:p>
                      <a:pPr marL="0" marR="0" indent="0" algn="just"/>
                      <a:r>
                        <a:rPr lang="en-US" sz="1200">
                          <a:effectLst/>
                        </a:rPr>
                        <a:t>LED BUILTIN                                       </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indent="0" algn="just"/>
                      <a:r>
                        <a:rPr lang="en-US" sz="1200">
                          <a:effectLst/>
                        </a:rPr>
                        <a:t>13</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extLst>
                  <a:ext uri="{0D108BD9-81ED-4DB2-BD59-A6C34878D82A}">
                    <a16:rowId xmlns:a16="http://schemas.microsoft.com/office/drawing/2014/main" xmlns="" val="2556481658"/>
                  </a:ext>
                </a:extLst>
              </a:tr>
              <a:tr h="180975">
                <a:tc>
                  <a:txBody>
                    <a:bodyPr/>
                    <a:lstStyle/>
                    <a:p>
                      <a:pPr marL="0" marR="0" indent="0" algn="just"/>
                      <a:r>
                        <a:rPr lang="en-US" sz="1200">
                          <a:effectLst/>
                        </a:rPr>
                        <a:t>Length          </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indent="0" algn="just"/>
                      <a:r>
                        <a:rPr lang="en-US" sz="1200">
                          <a:effectLst/>
                        </a:rPr>
                        <a:t>101.52 mm</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extLst>
                  <a:ext uri="{0D108BD9-81ED-4DB2-BD59-A6C34878D82A}">
                    <a16:rowId xmlns:a16="http://schemas.microsoft.com/office/drawing/2014/main" xmlns="" val="390711686"/>
                  </a:ext>
                </a:extLst>
              </a:tr>
              <a:tr h="180975">
                <a:tc>
                  <a:txBody>
                    <a:bodyPr/>
                    <a:lstStyle/>
                    <a:p>
                      <a:pPr marL="0" marR="0" indent="0" algn="just"/>
                      <a:r>
                        <a:rPr lang="en-US" sz="1200">
                          <a:effectLst/>
                        </a:rPr>
                        <a:t>Width              </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indent="0" algn="just"/>
                      <a:r>
                        <a:rPr lang="en-US" sz="1200">
                          <a:effectLst/>
                        </a:rPr>
                        <a:t>53.3 mm</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extLst>
                  <a:ext uri="{0D108BD9-81ED-4DB2-BD59-A6C34878D82A}">
                    <a16:rowId xmlns:a16="http://schemas.microsoft.com/office/drawing/2014/main" xmlns="" val="1510733031"/>
                  </a:ext>
                </a:extLst>
              </a:tr>
              <a:tr h="180975">
                <a:tc>
                  <a:txBody>
                    <a:bodyPr/>
                    <a:lstStyle/>
                    <a:p>
                      <a:pPr marL="0" marR="0" indent="0" algn="just"/>
                      <a:r>
                        <a:rPr lang="en-US" sz="1200">
                          <a:effectLst/>
                        </a:rPr>
                        <a:t>Weight           </a:t>
                      </a:r>
                      <a:endParaRPr lang="en-US" sz="1100" b="1">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tc>
                  <a:txBody>
                    <a:bodyPr/>
                    <a:lstStyle/>
                    <a:p>
                      <a:pPr marL="0" marR="0" indent="0" algn="just"/>
                      <a:r>
                        <a:rPr lang="en-US" sz="1200" dirty="0">
                          <a:effectLst/>
                        </a:rPr>
                        <a:t>37g</a:t>
                      </a:r>
                      <a:endParaRPr lang="en-US" sz="1100" b="1" dirty="0">
                        <a:solidFill>
                          <a:srgbClr val="365F9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tc>
                <a:extLst>
                  <a:ext uri="{0D108BD9-81ED-4DB2-BD59-A6C34878D82A}">
                    <a16:rowId xmlns:a16="http://schemas.microsoft.com/office/drawing/2014/main" xmlns="" val="2382947351"/>
                  </a:ext>
                </a:extLst>
              </a:tr>
            </a:tbl>
          </a:graphicData>
        </a:graphic>
      </p:graphicFrame>
      <p:pic>
        <p:nvPicPr>
          <p:cNvPr id="5" name="Picture 4"/>
          <p:cNvPicPr>
            <a:picLocks noChangeAspect="1"/>
          </p:cNvPicPr>
          <p:nvPr/>
        </p:nvPicPr>
        <p:blipFill rotWithShape="1">
          <a:blip r:embed="rId2" cstate="print"/>
          <a:srcRect l="5405" t="12564" r="4054" b="10167"/>
          <a:stretch/>
        </p:blipFill>
        <p:spPr>
          <a:xfrm>
            <a:off x="6553199" y="914400"/>
            <a:ext cx="5614738" cy="2895600"/>
          </a:xfrm>
          <a:prstGeom prst="rect">
            <a:avLst/>
          </a:prstGeom>
        </p:spPr>
      </p:pic>
      <p:sp>
        <p:nvSpPr>
          <p:cNvPr id="6" name="Rectangle 5"/>
          <p:cNvSpPr/>
          <p:nvPr/>
        </p:nvSpPr>
        <p:spPr>
          <a:xfrm>
            <a:off x="-76200" y="4953000"/>
            <a:ext cx="5867400" cy="1015663"/>
          </a:xfrm>
          <a:prstGeom prst="rect">
            <a:avLst/>
          </a:prstGeom>
        </p:spPr>
        <p:txBody>
          <a:bodyPr wrap="square">
            <a:spAutoFit/>
          </a:bodyPr>
          <a:lstStyle/>
          <a:p>
            <a:pPr lvl="1">
              <a:buFont typeface="Wingdings" pitchFamily="2" charset="2"/>
              <a:buChar char="Ø"/>
            </a:pPr>
            <a:r>
              <a:rPr lang="en-US" sz="2000" dirty="0" smtClean="0">
                <a:latin typeface="Times New Roman" panose="02020603050405020304" pitchFamily="18" charset="0"/>
                <a:cs typeface="Times New Roman" panose="02020603050405020304" pitchFamily="18" charset="0"/>
              </a:rPr>
              <a:t> It can be </a:t>
            </a:r>
            <a:r>
              <a:rPr lang="en-US" sz="2000" dirty="0">
                <a:latin typeface="Times New Roman" panose="02020603050405020304" pitchFamily="18" charset="0"/>
                <a:cs typeface="Times New Roman" panose="02020603050405020304" pitchFamily="18" charset="0"/>
              </a:rPr>
              <a:t>simply </a:t>
            </a:r>
            <a:r>
              <a:rPr lang="en-US" sz="2000" dirty="0" smtClean="0">
                <a:latin typeface="Times New Roman" panose="02020603050405020304" pitchFamily="18" charset="0"/>
                <a:cs typeface="Times New Roman" panose="02020603050405020304" pitchFamily="18" charset="0"/>
              </a:rPr>
              <a:t>connect </a:t>
            </a:r>
            <a:r>
              <a:rPr lang="en-US" sz="2000" dirty="0">
                <a:latin typeface="Times New Roman" panose="02020603050405020304" pitchFamily="18" charset="0"/>
                <a:cs typeface="Times New Roman" panose="02020603050405020304" pitchFamily="18" charset="0"/>
              </a:rPr>
              <a:t>to a computer with </a:t>
            </a:r>
            <a:r>
              <a:rPr lang="en-US" sz="2000" dirty="0" smtClean="0">
                <a:latin typeface="Times New Roman" panose="02020603050405020304" pitchFamily="18" charset="0"/>
                <a:cs typeface="Times New Roman" panose="02020603050405020304" pitchFamily="18" charset="0"/>
              </a:rPr>
              <a:t>a USB </a:t>
            </a:r>
            <a:r>
              <a:rPr lang="en-US" sz="2000" dirty="0">
                <a:latin typeface="Times New Roman" panose="02020603050405020304" pitchFamily="18" charset="0"/>
                <a:cs typeface="Times New Roman" panose="02020603050405020304" pitchFamily="18" charset="0"/>
              </a:rPr>
              <a:t>cable or power it with a AC-to-DC adapter or battery to get started.</a:t>
            </a:r>
          </a:p>
        </p:txBody>
      </p:sp>
    </p:spTree>
    <p:extLst>
      <p:ext uri="{BB962C8B-B14F-4D97-AF65-F5344CB8AC3E}">
        <p14:creationId xmlns:p14="http://schemas.microsoft.com/office/powerpoint/2010/main" xmlns="" val="25524935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10515600" cy="1325563"/>
          </a:xfrm>
        </p:spPr>
        <p:txBody>
          <a:bodyPr>
            <a:normAutofit/>
          </a:bodyPr>
          <a:lstStyle/>
          <a:p>
            <a:pPr>
              <a:buFont typeface="Wingdings" pitchFamily="2" charset="2"/>
              <a:buChar char="q"/>
            </a:pPr>
            <a:r>
              <a:rPr lang="en-US" sz="3200" b="1" dirty="0" smtClean="0">
                <a:latin typeface="Times New Roman" panose="02020603050405020304" pitchFamily="18" charset="0"/>
                <a:cs typeface="Times New Roman" panose="02020603050405020304" pitchFamily="18" charset="0"/>
              </a:rPr>
              <a:t> </a:t>
            </a:r>
            <a:r>
              <a:rPr lang="en-US" sz="3200" b="1" dirty="0" err="1" smtClean="0">
                <a:latin typeface="Times New Roman" panose="02020603050405020304" pitchFamily="18" charset="0"/>
                <a:cs typeface="Times New Roman" panose="02020603050405020304" pitchFamily="18" charset="0"/>
              </a:rPr>
              <a:t>Arduino</a:t>
            </a:r>
            <a:r>
              <a:rPr lang="en-US" sz="3200" b="1" dirty="0" smtClean="0">
                <a:latin typeface="Times New Roman" panose="02020603050405020304" pitchFamily="18" charset="0"/>
                <a:cs typeface="Times New Roman" panose="02020603050405020304" pitchFamily="18" charset="0"/>
              </a:rPr>
              <a:t> Mega 2560 Pin Configuration</a:t>
            </a:r>
            <a:endParaRPr lang="en-US" sz="3200" dirty="0" smtClean="0">
              <a:latin typeface="Times New Roman" panose="02020603050405020304" pitchFamily="18" charset="0"/>
              <a:cs typeface="Times New Roman" panose="02020603050405020304" pitchFamily="18" charset="0"/>
            </a:endParaRPr>
          </a:p>
        </p:txBody>
      </p:sp>
      <p:pic>
        <p:nvPicPr>
          <p:cNvPr id="4" name="Content Placeholder 3" descr="C:\Users\ABCD\AppData\Local\Microsoft\Windows\INetCache\Content.Word\FINAL MEgA.PNG"/>
          <p:cNvPicPr>
            <a:picLocks noGrp="1"/>
          </p:cNvPicPr>
          <p:nvPr>
            <p:ph idx="1"/>
          </p:nvPr>
        </p:nvPicPr>
        <p:blipFill>
          <a:blip r:embed="rId2" cstate="print"/>
          <a:srcRect/>
          <a:stretch>
            <a:fillRect/>
          </a:stretch>
        </p:blipFill>
        <p:spPr bwMode="auto">
          <a:xfrm>
            <a:off x="762000" y="1219200"/>
            <a:ext cx="10668000" cy="5410200"/>
          </a:xfrm>
          <a:prstGeom prst="rect">
            <a:avLst/>
          </a:prstGeom>
          <a:noFill/>
          <a:ln w="9525">
            <a:noFill/>
            <a:miter lim="800000"/>
            <a:headEnd/>
            <a:tailEnd/>
          </a:ln>
        </p:spPr>
      </p:pic>
      <p:sp>
        <p:nvSpPr>
          <p:cNvPr id="6" name="Rectangle 5"/>
          <p:cNvSpPr/>
          <p:nvPr/>
        </p:nvSpPr>
        <p:spPr>
          <a:xfrm>
            <a:off x="10515600" y="30480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extLst>
      <p:ext uri="{BB962C8B-B14F-4D97-AF65-F5344CB8AC3E}">
        <p14:creationId xmlns:p14="http://schemas.microsoft.com/office/powerpoint/2010/main" xmlns="" val="22549276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163"/>
            <a:ext cx="3657600" cy="1325563"/>
          </a:xfrm>
        </p:spPr>
        <p:txBody>
          <a:bodyPr>
            <a:normAutofit/>
          </a:bodyPr>
          <a:lstStyle/>
          <a:p>
            <a:pPr>
              <a:buFont typeface="Wingdings" pitchFamily="2" charset="2"/>
              <a:buChar char="q"/>
            </a:pPr>
            <a:r>
              <a:rPr lang="en-US" sz="3200" b="1" dirty="0">
                <a:latin typeface="Times New Roman" pitchFamily="18" charset="0"/>
                <a:cs typeface="Times New Roman" pitchFamily="18" charset="0"/>
              </a:rPr>
              <a:t>Wi-Fi </a:t>
            </a:r>
            <a:r>
              <a:rPr lang="en-US" sz="3200" b="1" dirty="0" smtClean="0">
                <a:latin typeface="Times New Roman" pitchFamily="18" charset="0"/>
                <a:cs typeface="Times New Roman" pitchFamily="18" charset="0"/>
              </a:rPr>
              <a:t>Module:</a:t>
            </a:r>
            <a:endParaRPr lang="en-US" sz="3200" dirty="0">
              <a:latin typeface="Times New Roman" pitchFamily="18" charset="0"/>
              <a:cs typeface="Times New Roman" pitchFamily="18"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xmlns="" val="2504866355"/>
              </p:ext>
            </p:extLst>
          </p:nvPr>
        </p:nvGraphicFramePr>
        <p:xfrm>
          <a:off x="6815136" y="3044636"/>
          <a:ext cx="5376864" cy="3840480"/>
        </p:xfrm>
        <a:graphic>
          <a:graphicData uri="http://schemas.openxmlformats.org/drawingml/2006/table">
            <a:tbl>
              <a:tblPr firstRow="1" bandRow="1">
                <a:tableStyleId>{5C22544A-7EE6-4342-B048-85BDC9FD1C3A}</a:tableStyleId>
              </a:tblPr>
              <a:tblGrid>
                <a:gridCol w="2688432">
                  <a:extLst>
                    <a:ext uri="{9D8B030D-6E8A-4147-A177-3AD203B41FA5}">
                      <a16:colId xmlns:a16="http://schemas.microsoft.com/office/drawing/2014/main" xmlns="" val="2687354211"/>
                    </a:ext>
                  </a:extLst>
                </a:gridCol>
                <a:gridCol w="2688432">
                  <a:extLst>
                    <a:ext uri="{9D8B030D-6E8A-4147-A177-3AD203B41FA5}">
                      <a16:colId xmlns:a16="http://schemas.microsoft.com/office/drawing/2014/main" xmlns="" val="3916419228"/>
                    </a:ext>
                  </a:extLst>
                </a:gridCol>
              </a:tblGrid>
              <a:tr h="632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lt1"/>
                          </a:solidFill>
                          <a:effectLst/>
                          <a:latin typeface="+mn-lt"/>
                          <a:ea typeface="+mn-ea"/>
                          <a:cs typeface="+mn-cs"/>
                        </a:rPr>
                        <a:t>Specification of </a:t>
                      </a:r>
                      <a:r>
                        <a:rPr lang="en-US" sz="1800" b="1" kern="1200" dirty="0" err="1" smtClean="0">
                          <a:solidFill>
                            <a:schemeClr val="lt1"/>
                          </a:solidFill>
                          <a:effectLst/>
                          <a:latin typeface="+mn-lt"/>
                          <a:ea typeface="+mn-ea"/>
                          <a:cs typeface="+mn-cs"/>
                        </a:rPr>
                        <a:t>NodeMCU</a:t>
                      </a:r>
                      <a:r>
                        <a:rPr lang="en-US" sz="1800" b="1" kern="1200" dirty="0" smtClean="0">
                          <a:solidFill>
                            <a:schemeClr val="lt1"/>
                          </a:solidFill>
                          <a:effectLst/>
                          <a:latin typeface="+mn-lt"/>
                          <a:ea typeface="+mn-ea"/>
                          <a:cs typeface="+mn-cs"/>
                        </a:rPr>
                        <a:t> </a:t>
                      </a:r>
                    </a:p>
                    <a:p>
                      <a:endParaRPr lang="en-US" dirty="0"/>
                    </a:p>
                  </a:txBody>
                  <a:tcPr/>
                </a:tc>
                <a:tc>
                  <a:txBody>
                    <a:bodyPr/>
                    <a:lstStyle/>
                    <a:p>
                      <a:endParaRPr lang="en-US"/>
                    </a:p>
                  </a:txBody>
                  <a:tcPr/>
                </a:tc>
                <a:extLst>
                  <a:ext uri="{0D108BD9-81ED-4DB2-BD59-A6C34878D82A}">
                    <a16:rowId xmlns:a16="http://schemas.microsoft.com/office/drawing/2014/main" xmlns="" val="3130171535"/>
                  </a:ext>
                </a:extLst>
              </a:tr>
              <a:tr h="361644">
                <a:tc>
                  <a:txBody>
                    <a:bodyPr/>
                    <a:lstStyle/>
                    <a:p>
                      <a:r>
                        <a:rPr lang="en-US" sz="1800" kern="1200" dirty="0" smtClean="0">
                          <a:solidFill>
                            <a:schemeClr val="dk1"/>
                          </a:solidFill>
                          <a:effectLst/>
                          <a:latin typeface="+mn-lt"/>
                          <a:ea typeface="+mn-ea"/>
                          <a:cs typeface="+mn-cs"/>
                        </a:rPr>
                        <a:t>Operating system </a:t>
                      </a:r>
                      <a:endParaRPr lang="en-US" dirty="0"/>
                    </a:p>
                  </a:txBody>
                  <a:tcPr/>
                </a:tc>
                <a:tc>
                  <a:txBody>
                    <a:bodyPr/>
                    <a:lstStyle/>
                    <a:p>
                      <a:r>
                        <a:rPr lang="en-US" sz="1800" kern="1200" dirty="0" smtClean="0">
                          <a:solidFill>
                            <a:schemeClr val="dk1"/>
                          </a:solidFill>
                          <a:effectLst/>
                          <a:latin typeface="+mn-lt"/>
                          <a:ea typeface="+mn-ea"/>
                          <a:cs typeface="+mn-cs"/>
                        </a:rPr>
                        <a:t>XTOS</a:t>
                      </a:r>
                      <a:endParaRPr lang="en-US" dirty="0"/>
                    </a:p>
                  </a:txBody>
                  <a:tcPr/>
                </a:tc>
                <a:extLst>
                  <a:ext uri="{0D108BD9-81ED-4DB2-BD59-A6C34878D82A}">
                    <a16:rowId xmlns:a16="http://schemas.microsoft.com/office/drawing/2014/main" xmlns="" val="1810794433"/>
                  </a:ext>
                </a:extLst>
              </a:tr>
              <a:tr h="361644">
                <a:tc>
                  <a:txBody>
                    <a:bodyPr/>
                    <a:lstStyle/>
                    <a:p>
                      <a:r>
                        <a:rPr lang="en-US" sz="1800" kern="1200" dirty="0" smtClean="0">
                          <a:solidFill>
                            <a:schemeClr val="dk1"/>
                          </a:solidFill>
                          <a:effectLst/>
                          <a:latin typeface="+mn-lt"/>
                          <a:ea typeface="+mn-ea"/>
                          <a:cs typeface="+mn-cs"/>
                        </a:rPr>
                        <a:t>CPU </a:t>
                      </a:r>
                      <a:endParaRPr lang="en-US" dirty="0"/>
                    </a:p>
                  </a:txBody>
                  <a:tcPr/>
                </a:tc>
                <a:tc>
                  <a:txBody>
                    <a:bodyPr/>
                    <a:lstStyle/>
                    <a:p>
                      <a:r>
                        <a:rPr lang="en-US" sz="1800" kern="1200" dirty="0" smtClean="0">
                          <a:solidFill>
                            <a:schemeClr val="dk1"/>
                          </a:solidFill>
                          <a:effectLst/>
                          <a:latin typeface="+mn-lt"/>
                          <a:ea typeface="+mn-ea"/>
                          <a:cs typeface="+mn-cs"/>
                        </a:rPr>
                        <a:t>ESP8266</a:t>
                      </a:r>
                      <a:endParaRPr lang="en-US" dirty="0"/>
                    </a:p>
                  </a:txBody>
                  <a:tcPr/>
                </a:tc>
                <a:extLst>
                  <a:ext uri="{0D108BD9-81ED-4DB2-BD59-A6C34878D82A}">
                    <a16:rowId xmlns:a16="http://schemas.microsoft.com/office/drawing/2014/main" xmlns="" val="423109233"/>
                  </a:ext>
                </a:extLst>
              </a:tr>
              <a:tr h="361644">
                <a:tc>
                  <a:txBody>
                    <a:bodyPr/>
                    <a:lstStyle/>
                    <a:p>
                      <a:r>
                        <a:rPr lang="en-US" sz="1800" kern="1200" dirty="0" smtClean="0">
                          <a:solidFill>
                            <a:schemeClr val="dk1"/>
                          </a:solidFill>
                          <a:effectLst/>
                          <a:latin typeface="+mn-lt"/>
                          <a:ea typeface="+mn-ea"/>
                          <a:cs typeface="+mn-cs"/>
                        </a:rPr>
                        <a:t>Memory </a:t>
                      </a:r>
                      <a:endParaRPr lang="en-US" dirty="0"/>
                    </a:p>
                  </a:txBody>
                  <a:tcPr/>
                </a:tc>
                <a:tc>
                  <a:txBody>
                    <a:bodyPr/>
                    <a:lstStyle/>
                    <a:p>
                      <a:r>
                        <a:rPr lang="en-US" sz="1800" kern="1200" dirty="0" smtClean="0">
                          <a:solidFill>
                            <a:schemeClr val="dk1"/>
                          </a:solidFill>
                          <a:effectLst/>
                          <a:latin typeface="+mn-lt"/>
                          <a:ea typeface="+mn-ea"/>
                          <a:cs typeface="+mn-cs"/>
                        </a:rPr>
                        <a:t>128kBytes</a:t>
                      </a:r>
                      <a:endParaRPr lang="en-US" dirty="0"/>
                    </a:p>
                  </a:txBody>
                  <a:tcPr/>
                </a:tc>
                <a:extLst>
                  <a:ext uri="{0D108BD9-81ED-4DB2-BD59-A6C34878D82A}">
                    <a16:rowId xmlns:a16="http://schemas.microsoft.com/office/drawing/2014/main" xmlns="" val="2454936156"/>
                  </a:ext>
                </a:extLst>
              </a:tr>
              <a:tr h="361644">
                <a:tc>
                  <a:txBody>
                    <a:bodyPr/>
                    <a:lstStyle/>
                    <a:p>
                      <a:r>
                        <a:rPr lang="en-US" sz="1800" kern="1200" dirty="0" err="1" smtClean="0">
                          <a:solidFill>
                            <a:schemeClr val="dk1"/>
                          </a:solidFill>
                          <a:effectLst/>
                          <a:latin typeface="+mn-lt"/>
                          <a:ea typeface="+mn-ea"/>
                          <a:cs typeface="+mn-cs"/>
                        </a:rPr>
                        <a:t>Strorage</a:t>
                      </a:r>
                      <a:r>
                        <a:rPr lang="en-US" sz="1800" kern="1200" dirty="0" smtClean="0">
                          <a:solidFill>
                            <a:schemeClr val="dk1"/>
                          </a:solidFill>
                          <a:effectLst/>
                          <a:latin typeface="+mn-lt"/>
                          <a:ea typeface="+mn-ea"/>
                          <a:cs typeface="+mn-cs"/>
                        </a:rPr>
                        <a:t> </a:t>
                      </a:r>
                      <a:endParaRPr lang="en-US" dirty="0"/>
                    </a:p>
                  </a:txBody>
                  <a:tcPr/>
                </a:tc>
                <a:tc>
                  <a:txBody>
                    <a:bodyPr/>
                    <a:lstStyle/>
                    <a:p>
                      <a:r>
                        <a:rPr lang="en-US" sz="1800" kern="1200" dirty="0" smtClean="0">
                          <a:solidFill>
                            <a:schemeClr val="dk1"/>
                          </a:solidFill>
                          <a:effectLst/>
                          <a:latin typeface="+mn-lt"/>
                          <a:ea typeface="+mn-ea"/>
                          <a:cs typeface="+mn-cs"/>
                        </a:rPr>
                        <a:t>4MBytes</a:t>
                      </a:r>
                      <a:endParaRPr lang="en-US" dirty="0"/>
                    </a:p>
                  </a:txBody>
                  <a:tcPr/>
                </a:tc>
                <a:extLst>
                  <a:ext uri="{0D108BD9-81ED-4DB2-BD59-A6C34878D82A}">
                    <a16:rowId xmlns:a16="http://schemas.microsoft.com/office/drawing/2014/main" xmlns="" val="3881559474"/>
                  </a:ext>
                </a:extLst>
              </a:tr>
              <a:tr h="361644">
                <a:tc>
                  <a:txBody>
                    <a:bodyPr/>
                    <a:lstStyle/>
                    <a:p>
                      <a:r>
                        <a:rPr lang="en-US" sz="1800" kern="1200" dirty="0" smtClean="0">
                          <a:solidFill>
                            <a:schemeClr val="dk1"/>
                          </a:solidFill>
                          <a:effectLst/>
                          <a:latin typeface="+mn-lt"/>
                          <a:ea typeface="+mn-ea"/>
                          <a:cs typeface="+mn-cs"/>
                        </a:rPr>
                        <a:t>Power By </a:t>
                      </a:r>
                      <a:endParaRPr lang="en-US" dirty="0"/>
                    </a:p>
                  </a:txBody>
                  <a:tcPr/>
                </a:tc>
                <a:tc>
                  <a:txBody>
                    <a:bodyPr/>
                    <a:lstStyle/>
                    <a:p>
                      <a:r>
                        <a:rPr lang="en-US" sz="1800" kern="1200" dirty="0" smtClean="0">
                          <a:solidFill>
                            <a:schemeClr val="dk1"/>
                          </a:solidFill>
                          <a:effectLst/>
                          <a:latin typeface="+mn-lt"/>
                          <a:ea typeface="+mn-ea"/>
                          <a:cs typeface="+mn-cs"/>
                        </a:rPr>
                        <a:t>USB</a:t>
                      </a:r>
                      <a:endParaRPr lang="en-US" dirty="0"/>
                    </a:p>
                  </a:txBody>
                  <a:tcPr/>
                </a:tc>
                <a:extLst>
                  <a:ext uri="{0D108BD9-81ED-4DB2-BD59-A6C34878D82A}">
                    <a16:rowId xmlns:a16="http://schemas.microsoft.com/office/drawing/2014/main" xmlns="" val="4123824590"/>
                  </a:ext>
                </a:extLst>
              </a:tr>
              <a:tr h="361644">
                <a:tc>
                  <a:txBody>
                    <a:bodyPr/>
                    <a:lstStyle/>
                    <a:p>
                      <a:r>
                        <a:rPr lang="en-US" sz="1800" kern="1200" dirty="0" smtClean="0">
                          <a:solidFill>
                            <a:schemeClr val="dk1"/>
                          </a:solidFill>
                          <a:effectLst/>
                          <a:latin typeface="+mn-lt"/>
                          <a:ea typeface="+mn-ea"/>
                          <a:cs typeface="+mn-cs"/>
                        </a:rPr>
                        <a:t>Power Voltage</a:t>
                      </a:r>
                      <a:endParaRPr lang="en-US" dirty="0"/>
                    </a:p>
                  </a:txBody>
                  <a:tcPr/>
                </a:tc>
                <a:tc>
                  <a:txBody>
                    <a:bodyPr/>
                    <a:lstStyle/>
                    <a:p>
                      <a:r>
                        <a:rPr lang="en-US" sz="1800" kern="1200" dirty="0" smtClean="0">
                          <a:solidFill>
                            <a:schemeClr val="dk1"/>
                          </a:solidFill>
                          <a:effectLst/>
                          <a:latin typeface="+mn-lt"/>
                          <a:ea typeface="+mn-ea"/>
                          <a:cs typeface="+mn-cs"/>
                        </a:rPr>
                        <a:t>3v ,5v </a:t>
                      </a:r>
                      <a:endParaRPr lang="en-US" dirty="0"/>
                    </a:p>
                  </a:txBody>
                  <a:tcPr/>
                </a:tc>
                <a:extLst>
                  <a:ext uri="{0D108BD9-81ED-4DB2-BD59-A6C34878D82A}">
                    <a16:rowId xmlns:a16="http://schemas.microsoft.com/office/drawing/2014/main" xmlns="" val="1343983128"/>
                  </a:ext>
                </a:extLst>
              </a:tr>
              <a:tr h="632878">
                <a:tc>
                  <a:txBody>
                    <a:bodyPr/>
                    <a:lstStyle/>
                    <a:p>
                      <a:r>
                        <a:rPr lang="en-US" sz="1800" kern="1200" dirty="0" smtClean="0">
                          <a:solidFill>
                            <a:schemeClr val="dk1"/>
                          </a:solidFill>
                          <a:effectLst/>
                          <a:latin typeface="+mn-lt"/>
                          <a:ea typeface="+mn-ea"/>
                          <a:cs typeface="+mn-cs"/>
                        </a:rPr>
                        <a:t>IDE Used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Arduino IDE</a:t>
                      </a:r>
                    </a:p>
                    <a:p>
                      <a:endParaRPr lang="en-US" dirty="0"/>
                    </a:p>
                  </a:txBody>
                  <a:tcPr/>
                </a:tc>
                <a:extLst>
                  <a:ext uri="{0D108BD9-81ED-4DB2-BD59-A6C34878D82A}">
                    <a16:rowId xmlns:a16="http://schemas.microsoft.com/office/drawing/2014/main" xmlns="" val="1522981722"/>
                  </a:ext>
                </a:extLst>
              </a:tr>
              <a:tr h="361644">
                <a:tc>
                  <a:txBody>
                    <a:bodyPr/>
                    <a:lstStyle/>
                    <a:p>
                      <a:r>
                        <a:rPr lang="en-US" sz="1800" kern="1200" dirty="0" smtClean="0">
                          <a:solidFill>
                            <a:schemeClr val="dk1"/>
                          </a:solidFill>
                          <a:effectLst/>
                          <a:latin typeface="+mn-lt"/>
                          <a:ea typeface="+mn-ea"/>
                          <a:cs typeface="+mn-cs"/>
                        </a:rPr>
                        <a:t>GPIO </a:t>
                      </a:r>
                      <a:endParaRPr lang="en-US" dirty="0"/>
                    </a:p>
                  </a:txBody>
                  <a:tcPr/>
                </a:tc>
                <a:tc>
                  <a:txBody>
                    <a:bodyPr/>
                    <a:lstStyle/>
                    <a:p>
                      <a:r>
                        <a:rPr lang="en-US" sz="1800" kern="1200" dirty="0" smtClean="0">
                          <a:solidFill>
                            <a:schemeClr val="dk1"/>
                          </a:solidFill>
                          <a:effectLst/>
                          <a:latin typeface="+mn-lt"/>
                          <a:ea typeface="+mn-ea"/>
                          <a:cs typeface="+mn-cs"/>
                        </a:rPr>
                        <a:t>10</a:t>
                      </a:r>
                      <a:endParaRPr lang="en-US" dirty="0"/>
                    </a:p>
                  </a:txBody>
                  <a:tcPr/>
                </a:tc>
                <a:extLst>
                  <a:ext uri="{0D108BD9-81ED-4DB2-BD59-A6C34878D82A}">
                    <a16:rowId xmlns:a16="http://schemas.microsoft.com/office/drawing/2014/main" xmlns="" val="1109442107"/>
                  </a:ext>
                </a:extLst>
              </a:tr>
            </a:tbl>
          </a:graphicData>
        </a:graphic>
      </p:graphicFrame>
      <p:sp>
        <p:nvSpPr>
          <p:cNvPr id="7" name="Rectangle 6"/>
          <p:cNvSpPr/>
          <p:nvPr/>
        </p:nvSpPr>
        <p:spPr>
          <a:xfrm>
            <a:off x="0" y="1677412"/>
            <a:ext cx="6629400" cy="3416320"/>
          </a:xfrm>
          <a:prstGeom prst="rect">
            <a:avLst/>
          </a:prstGeom>
        </p:spPr>
        <p:txBody>
          <a:bodyPr wrap="square">
            <a:spAutoFit/>
          </a:bodyPr>
          <a:lstStyle/>
          <a:p>
            <a:pPr algn="just">
              <a:buFont typeface="Wingdings" pitchFamily="2" charset="2"/>
              <a:buChar char="Ø"/>
            </a:pPr>
            <a:r>
              <a:rPr lang="en-US" sz="2400" dirty="0" smtClean="0">
                <a:latin typeface="Times New Roman" panose="02020603050405020304" pitchFamily="18" charset="0"/>
                <a:ea typeface="Calibri" panose="020F0502020204030204" pitchFamily="34" charset="0"/>
              </a:rPr>
              <a:t> The </a:t>
            </a:r>
            <a:r>
              <a:rPr lang="en-US" sz="2400" dirty="0" err="1">
                <a:latin typeface="Times New Roman" panose="02020603050405020304" pitchFamily="18" charset="0"/>
                <a:ea typeface="Calibri" panose="020F0502020204030204" pitchFamily="34" charset="0"/>
              </a:rPr>
              <a:t>NodeMCU</a:t>
            </a:r>
            <a:r>
              <a:rPr lang="en-US" sz="2400" dirty="0">
                <a:latin typeface="Times New Roman" panose="02020603050405020304" pitchFamily="18" charset="0"/>
                <a:ea typeface="Calibri" panose="020F0502020204030204" pitchFamily="34" charset="0"/>
              </a:rPr>
              <a:t> (Node </a:t>
            </a:r>
            <a:r>
              <a:rPr lang="en-US" sz="2400" dirty="0" smtClean="0">
                <a:latin typeface="Times New Roman" panose="02020603050405020304" pitchFamily="18" charset="0"/>
                <a:ea typeface="Calibri" panose="020F0502020204030204" pitchFamily="34" charset="0"/>
              </a:rPr>
              <a:t>Micro Controller </a:t>
            </a:r>
            <a:r>
              <a:rPr lang="en-US" sz="2400" dirty="0">
                <a:latin typeface="Times New Roman" panose="02020603050405020304" pitchFamily="18" charset="0"/>
                <a:ea typeface="Calibri" panose="020F0502020204030204" pitchFamily="34" charset="0"/>
              </a:rPr>
              <a:t>Unit) </a:t>
            </a:r>
            <a:r>
              <a:rPr lang="en-US" sz="2400" dirty="0" smtClean="0">
                <a:latin typeface="Times New Roman" panose="02020603050405020304" pitchFamily="18" charset="0"/>
                <a:ea typeface="Calibri" panose="020F0502020204030204" pitchFamily="34" charset="0"/>
              </a:rPr>
              <a:t>is </a:t>
            </a:r>
            <a:r>
              <a:rPr lang="en-US" sz="2400" dirty="0">
                <a:latin typeface="Times New Roman" panose="02020603050405020304" pitchFamily="18" charset="0"/>
                <a:ea typeface="Calibri" panose="020F0502020204030204" pitchFamily="34" charset="0"/>
              </a:rPr>
              <a:t>an open source software and hardware development environment that is built around a very inexpensive System-on-a-Chip (</a:t>
            </a:r>
            <a:r>
              <a:rPr lang="en-US" sz="2400" dirty="0" err="1">
                <a:latin typeface="Times New Roman" panose="02020603050405020304" pitchFamily="18" charset="0"/>
                <a:ea typeface="Calibri" panose="020F0502020204030204" pitchFamily="34" charset="0"/>
              </a:rPr>
              <a:t>SoC</a:t>
            </a:r>
            <a:r>
              <a:rPr lang="en-US" sz="2400" dirty="0">
                <a:latin typeface="Times New Roman" panose="02020603050405020304" pitchFamily="18" charset="0"/>
                <a:ea typeface="Calibri" panose="020F0502020204030204" pitchFamily="34" charset="0"/>
              </a:rPr>
              <a:t>) called the ESP8266. </a:t>
            </a:r>
            <a:endParaRPr lang="en-US" sz="2400" dirty="0" smtClean="0">
              <a:latin typeface="Times New Roman" panose="02020603050405020304" pitchFamily="18" charset="0"/>
              <a:ea typeface="Calibri" panose="020F0502020204030204" pitchFamily="34" charset="0"/>
            </a:endParaRPr>
          </a:p>
          <a:p>
            <a:pPr algn="just">
              <a:buFont typeface="Wingdings" pitchFamily="2" charset="2"/>
              <a:buChar char="Ø"/>
            </a:pPr>
            <a:endParaRPr lang="en-IN" sz="2400" dirty="0" smtClean="0">
              <a:latin typeface="Times New Roman" panose="02020603050405020304" pitchFamily="18" charset="0"/>
              <a:ea typeface="Calibri" panose="020F0502020204030204" pitchFamily="34" charset="0"/>
            </a:endParaRPr>
          </a:p>
          <a:p>
            <a:pPr algn="just">
              <a:buFont typeface="Wingdings" pitchFamily="2" charset="2"/>
              <a:buChar char="Ø"/>
            </a:pPr>
            <a:endParaRPr lang="en-US" sz="2400" dirty="0" smtClean="0">
              <a:latin typeface="Times New Roman" panose="02020603050405020304" pitchFamily="18" charset="0"/>
              <a:ea typeface="Calibri" panose="020F0502020204030204" pitchFamily="34" charset="0"/>
            </a:endParaRPr>
          </a:p>
          <a:p>
            <a:pPr algn="just">
              <a:buFont typeface="Wingdings" pitchFamily="2" charset="2"/>
              <a:buChar char="Ø"/>
            </a:pPr>
            <a:r>
              <a:rPr lang="en-US" sz="2400" dirty="0" smtClean="0">
                <a:latin typeface="Times New Roman" panose="02020603050405020304" pitchFamily="18" charset="0"/>
                <a:ea typeface="Calibri" panose="020F0502020204030204" pitchFamily="34" charset="0"/>
              </a:rPr>
              <a:t>This </a:t>
            </a:r>
            <a:r>
              <a:rPr lang="en-US" sz="2400" dirty="0">
                <a:latin typeface="Times New Roman" panose="02020603050405020304" pitchFamily="18" charset="0"/>
                <a:ea typeface="Calibri" panose="020F0502020204030204" pitchFamily="34" charset="0"/>
              </a:rPr>
              <a:t>small module used to  allow microcontroller to  connect to </a:t>
            </a:r>
            <a:r>
              <a:rPr lang="en-US" sz="2400" b="1" dirty="0">
                <a:latin typeface="Times New Roman" panose="02020603050405020304" pitchFamily="18" charset="0"/>
                <a:ea typeface="Calibri" panose="020F0502020204030204" pitchFamily="34" charset="0"/>
              </a:rPr>
              <a:t>a Wi-Fi network </a:t>
            </a:r>
            <a:r>
              <a:rPr lang="en-US" sz="2400" dirty="0">
                <a:latin typeface="Times New Roman" panose="02020603050405020304" pitchFamily="18" charset="0"/>
                <a:ea typeface="Calibri" panose="020F0502020204030204" pitchFamily="34" charset="0"/>
              </a:rPr>
              <a:t>and make simple </a:t>
            </a:r>
            <a:r>
              <a:rPr lang="en-US" sz="2400" b="1" dirty="0">
                <a:latin typeface="Times New Roman" panose="02020603050405020304" pitchFamily="18" charset="0"/>
                <a:ea typeface="Calibri" panose="020F0502020204030204" pitchFamily="34" charset="0"/>
              </a:rPr>
              <a:t>TCP/IP connection </a:t>
            </a:r>
            <a:r>
              <a:rPr lang="en-US" sz="2400" dirty="0">
                <a:latin typeface="Times New Roman" panose="02020603050405020304" pitchFamily="18" charset="0"/>
                <a:ea typeface="Calibri" panose="020F0502020204030204" pitchFamily="34" charset="0"/>
              </a:rPr>
              <a:t>using Hayes-style commands</a:t>
            </a:r>
            <a:endParaRPr lang="en-US" sz="2400" dirty="0"/>
          </a:p>
        </p:txBody>
      </p:sp>
      <p:pic>
        <p:nvPicPr>
          <p:cNvPr id="8" name="Picture 7"/>
          <p:cNvPicPr>
            <a:picLocks noChangeAspect="1"/>
          </p:cNvPicPr>
          <p:nvPr/>
        </p:nvPicPr>
        <p:blipFill rotWithShape="1">
          <a:blip r:embed="rId2" cstate="print"/>
          <a:srcRect l="5545" t="4088"/>
          <a:stretch/>
        </p:blipFill>
        <p:spPr>
          <a:xfrm>
            <a:off x="6815136" y="0"/>
            <a:ext cx="5376864" cy="3060734"/>
          </a:xfrm>
          <a:prstGeom prst="rect">
            <a:avLst/>
          </a:prstGeom>
        </p:spPr>
      </p:pic>
    </p:spTree>
    <p:extLst>
      <p:ext uri="{BB962C8B-B14F-4D97-AF65-F5344CB8AC3E}">
        <p14:creationId xmlns:p14="http://schemas.microsoft.com/office/powerpoint/2010/main" xmlns="" val="35447183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163"/>
            <a:ext cx="10515600" cy="1325563"/>
          </a:xfrm>
        </p:spPr>
        <p:txBody>
          <a:bodyPr/>
          <a:lstStyle/>
          <a:p>
            <a:pPr>
              <a:buFont typeface="Wingdings" pitchFamily="2" charset="2"/>
              <a:buChar char="q"/>
            </a:pPr>
            <a:r>
              <a:rPr lang="en-US" sz="3200" b="1" dirty="0" smtClean="0">
                <a:latin typeface="Times New Roman" panose="02020603050405020304" pitchFamily="18" charset="0"/>
                <a:cs typeface="Times New Roman" panose="02020603050405020304" pitchFamily="18" charset="0"/>
              </a:rPr>
              <a:t> ESP8266 </a:t>
            </a:r>
            <a:r>
              <a:rPr lang="en-US" sz="3200" b="1" dirty="0" err="1" smtClean="0">
                <a:latin typeface="Times New Roman" panose="02020603050405020304" pitchFamily="18" charset="0"/>
                <a:cs typeface="Times New Roman" panose="02020603050405020304" pitchFamily="18" charset="0"/>
              </a:rPr>
              <a:t>NodMCU</a:t>
            </a:r>
            <a:r>
              <a:rPr lang="en-US" sz="3200" b="1" dirty="0" smtClean="0">
                <a:latin typeface="Times New Roman" panose="02020603050405020304" pitchFamily="18" charset="0"/>
                <a:cs typeface="Times New Roman" panose="02020603050405020304" pitchFamily="18" charset="0"/>
              </a:rPr>
              <a:t> Pin Configuration </a:t>
            </a:r>
            <a:endParaRPr lang="en-US" dirty="0">
              <a:solidFill>
                <a:srgbClr val="FF0000"/>
              </a:solidFill>
            </a:endParaRPr>
          </a:p>
        </p:txBody>
      </p:sp>
      <p:pic>
        <p:nvPicPr>
          <p:cNvPr id="4" name="Picture 3" descr="C:\Users\ABCD\AppData\Local\Microsoft\Windows\INetCache\Content.Word\Latest.png"/>
          <p:cNvPicPr/>
          <p:nvPr/>
        </p:nvPicPr>
        <p:blipFill>
          <a:blip r:embed="rId2" cstate="print"/>
          <a:srcRect/>
          <a:stretch>
            <a:fillRect/>
          </a:stretch>
        </p:blipFill>
        <p:spPr bwMode="auto">
          <a:xfrm>
            <a:off x="1371600" y="1143000"/>
            <a:ext cx="9601200" cy="5562600"/>
          </a:xfrm>
          <a:prstGeom prst="rect">
            <a:avLst/>
          </a:prstGeom>
          <a:noFill/>
          <a:ln w="9525">
            <a:noFill/>
            <a:miter lim="800000"/>
            <a:headEnd/>
            <a:tailEnd/>
          </a:ln>
        </p:spPr>
      </p:pic>
      <p:sp>
        <p:nvSpPr>
          <p:cNvPr id="5" name="Rectangle 4"/>
          <p:cNvSpPr/>
          <p:nvPr/>
        </p:nvSpPr>
        <p:spPr>
          <a:xfrm>
            <a:off x="10591800" y="7620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extLst>
      <p:ext uri="{BB962C8B-B14F-4D97-AF65-F5344CB8AC3E}">
        <p14:creationId xmlns:p14="http://schemas.microsoft.com/office/powerpoint/2010/main" xmlns="" val="20744803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
            <a:ext cx="4648200" cy="914400"/>
          </a:xfrm>
        </p:spPr>
        <p:txBody>
          <a:bodyPr>
            <a:normAutofit/>
          </a:bodyPr>
          <a:lstStyle/>
          <a:p>
            <a:pPr>
              <a:buFont typeface="Wingdings" pitchFamily="2" charset="2"/>
              <a:buChar char="q"/>
            </a:pPr>
            <a:r>
              <a:rPr lang="en-US" sz="3200" b="1" dirty="0">
                <a:latin typeface="Times New Roman" pitchFamily="18" charset="0"/>
                <a:cs typeface="Times New Roman" pitchFamily="18" charset="0"/>
              </a:rPr>
              <a:t>Ultrasonic </a:t>
            </a:r>
            <a:r>
              <a:rPr lang="en-US" sz="3200" b="1" dirty="0" smtClean="0">
                <a:latin typeface="Times New Roman" pitchFamily="18" charset="0"/>
                <a:cs typeface="Times New Roman" pitchFamily="18" charset="0"/>
              </a:rPr>
              <a:t>Sensor :</a:t>
            </a:r>
            <a:endParaRPr lang="en-US" sz="3200" b="1" dirty="0">
              <a:latin typeface="Times New Roman" pitchFamily="18" charset="0"/>
              <a:cs typeface="Times New Roman"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49670610"/>
              </p:ext>
            </p:extLst>
          </p:nvPr>
        </p:nvGraphicFramePr>
        <p:xfrm>
          <a:off x="7504380" y="3668045"/>
          <a:ext cx="4691630" cy="3189951"/>
        </p:xfrm>
        <a:graphic>
          <a:graphicData uri="http://schemas.openxmlformats.org/drawingml/2006/table">
            <a:tbl>
              <a:tblPr bandRow="1">
                <a:tableStyleId>{5C22544A-7EE6-4342-B048-85BDC9FD1C3A}</a:tableStyleId>
              </a:tblPr>
              <a:tblGrid>
                <a:gridCol w="2345815">
                  <a:extLst>
                    <a:ext uri="{9D8B030D-6E8A-4147-A177-3AD203B41FA5}">
                      <a16:colId xmlns:a16="http://schemas.microsoft.com/office/drawing/2014/main" xmlns="" val="2119823970"/>
                    </a:ext>
                  </a:extLst>
                </a:gridCol>
                <a:gridCol w="2345815">
                  <a:extLst>
                    <a:ext uri="{9D8B030D-6E8A-4147-A177-3AD203B41FA5}">
                      <a16:colId xmlns:a16="http://schemas.microsoft.com/office/drawing/2014/main" xmlns="" val="1380905014"/>
                    </a:ext>
                  </a:extLst>
                </a:gridCol>
              </a:tblGrid>
              <a:tr h="354439">
                <a:tc>
                  <a:txBody>
                    <a:bodyPr/>
                    <a:lstStyle/>
                    <a:p>
                      <a:pPr marL="0" marR="0" indent="0" algn="ctr">
                        <a:lnSpc>
                          <a:spcPct val="150000"/>
                        </a:lnSpc>
                      </a:pPr>
                      <a:r>
                        <a:rPr lang="en-US" sz="1200" dirty="0">
                          <a:effectLst/>
                        </a:rPr>
                        <a:t>Operating Voltage</a:t>
                      </a:r>
                      <a:endParaRPr lang="en-US" sz="1100" dirty="0">
                        <a:solidFill>
                          <a:srgbClr val="365F9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50000"/>
                        </a:lnSpc>
                      </a:pPr>
                      <a:r>
                        <a:rPr lang="en-US" sz="1200">
                          <a:effectLst/>
                        </a:rPr>
                        <a:t>DC 5V</a:t>
                      </a:r>
                      <a:endParaRPr lang="en-US" sz="1100">
                        <a:solidFill>
                          <a:srgbClr val="365F9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717290251"/>
                  </a:ext>
                </a:extLst>
              </a:tr>
              <a:tr h="354439">
                <a:tc>
                  <a:txBody>
                    <a:bodyPr/>
                    <a:lstStyle/>
                    <a:p>
                      <a:pPr marL="0" marR="0" indent="0" algn="ctr">
                        <a:lnSpc>
                          <a:spcPct val="150000"/>
                        </a:lnSpc>
                      </a:pPr>
                      <a:r>
                        <a:rPr lang="en-US" sz="1200" dirty="0">
                          <a:effectLst/>
                        </a:rPr>
                        <a:t>Operating Current</a:t>
                      </a:r>
                      <a:endParaRPr lang="en-US" sz="1100" dirty="0">
                        <a:solidFill>
                          <a:srgbClr val="365F9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50000"/>
                        </a:lnSpc>
                      </a:pPr>
                      <a:r>
                        <a:rPr lang="en-US" sz="1200" dirty="0">
                          <a:effectLst/>
                        </a:rPr>
                        <a:t>15mA</a:t>
                      </a:r>
                      <a:endParaRPr lang="en-US" sz="1100" dirty="0">
                        <a:solidFill>
                          <a:srgbClr val="365F9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241699787"/>
                  </a:ext>
                </a:extLst>
              </a:tr>
              <a:tr h="354439">
                <a:tc>
                  <a:txBody>
                    <a:bodyPr/>
                    <a:lstStyle/>
                    <a:p>
                      <a:pPr marL="0" marR="0" indent="0" algn="ctr">
                        <a:lnSpc>
                          <a:spcPct val="150000"/>
                        </a:lnSpc>
                      </a:pPr>
                      <a:r>
                        <a:rPr lang="en-US" sz="1200">
                          <a:effectLst/>
                        </a:rPr>
                        <a:t>Operating Frequency</a:t>
                      </a:r>
                      <a:endParaRPr lang="en-US" sz="1100">
                        <a:solidFill>
                          <a:srgbClr val="365F9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50000"/>
                        </a:lnSpc>
                      </a:pPr>
                      <a:r>
                        <a:rPr lang="en-US" sz="1200">
                          <a:effectLst/>
                        </a:rPr>
                        <a:t>40KHz</a:t>
                      </a:r>
                      <a:endParaRPr lang="en-US" sz="1100">
                        <a:solidFill>
                          <a:srgbClr val="365F9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655200130"/>
                  </a:ext>
                </a:extLst>
              </a:tr>
              <a:tr h="354439">
                <a:tc>
                  <a:txBody>
                    <a:bodyPr/>
                    <a:lstStyle/>
                    <a:p>
                      <a:pPr marL="0" marR="0" indent="0" algn="ctr">
                        <a:lnSpc>
                          <a:spcPct val="150000"/>
                        </a:lnSpc>
                      </a:pPr>
                      <a:r>
                        <a:rPr lang="en-US" sz="1200">
                          <a:effectLst/>
                        </a:rPr>
                        <a:t>Max Range</a:t>
                      </a:r>
                      <a:endParaRPr lang="en-US" sz="1100">
                        <a:solidFill>
                          <a:srgbClr val="365F9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50000"/>
                        </a:lnSpc>
                      </a:pPr>
                      <a:r>
                        <a:rPr lang="en-US" sz="1200">
                          <a:effectLst/>
                        </a:rPr>
                        <a:t>4m</a:t>
                      </a:r>
                      <a:endParaRPr lang="en-US" sz="1100">
                        <a:solidFill>
                          <a:srgbClr val="365F9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36030015"/>
                  </a:ext>
                </a:extLst>
              </a:tr>
              <a:tr h="354439">
                <a:tc>
                  <a:txBody>
                    <a:bodyPr/>
                    <a:lstStyle/>
                    <a:p>
                      <a:pPr marL="0" marR="0" indent="0" algn="ctr">
                        <a:lnSpc>
                          <a:spcPct val="150000"/>
                        </a:lnSpc>
                      </a:pPr>
                      <a:r>
                        <a:rPr lang="en-US" sz="1200" dirty="0">
                          <a:effectLst/>
                        </a:rPr>
                        <a:t>Min Range</a:t>
                      </a:r>
                      <a:endParaRPr lang="en-US" sz="1100" dirty="0">
                        <a:solidFill>
                          <a:srgbClr val="365F9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50000"/>
                        </a:lnSpc>
                      </a:pPr>
                      <a:r>
                        <a:rPr lang="en-US" sz="1200">
                          <a:effectLst/>
                        </a:rPr>
                        <a:t>2cm</a:t>
                      </a:r>
                      <a:endParaRPr lang="en-US" sz="1100">
                        <a:solidFill>
                          <a:srgbClr val="365F9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52109579"/>
                  </a:ext>
                </a:extLst>
              </a:tr>
              <a:tr h="354439">
                <a:tc>
                  <a:txBody>
                    <a:bodyPr/>
                    <a:lstStyle/>
                    <a:p>
                      <a:pPr marL="0" marR="0" indent="0" algn="ctr">
                        <a:lnSpc>
                          <a:spcPct val="150000"/>
                        </a:lnSpc>
                      </a:pPr>
                      <a:r>
                        <a:rPr lang="en-US" sz="1200">
                          <a:effectLst/>
                        </a:rPr>
                        <a:t>Ranging Accuracy</a:t>
                      </a:r>
                      <a:endParaRPr lang="en-US" sz="1100">
                        <a:solidFill>
                          <a:srgbClr val="365F9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50000"/>
                        </a:lnSpc>
                      </a:pPr>
                      <a:r>
                        <a:rPr lang="en-US" sz="1200">
                          <a:effectLst/>
                        </a:rPr>
                        <a:t>3mm</a:t>
                      </a:r>
                      <a:endParaRPr lang="en-US" sz="1100">
                        <a:solidFill>
                          <a:srgbClr val="365F9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444013603"/>
                  </a:ext>
                </a:extLst>
              </a:tr>
              <a:tr h="354439">
                <a:tc>
                  <a:txBody>
                    <a:bodyPr/>
                    <a:lstStyle/>
                    <a:p>
                      <a:pPr marL="0" marR="0" indent="0" algn="ctr">
                        <a:lnSpc>
                          <a:spcPct val="150000"/>
                        </a:lnSpc>
                      </a:pPr>
                      <a:r>
                        <a:rPr lang="en-US" sz="1200">
                          <a:effectLst/>
                        </a:rPr>
                        <a:t>Measuring Angle</a:t>
                      </a:r>
                      <a:endParaRPr lang="en-US" sz="1100">
                        <a:solidFill>
                          <a:srgbClr val="365F9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50000"/>
                        </a:lnSpc>
                      </a:pPr>
                      <a:r>
                        <a:rPr lang="en-US" sz="1200">
                          <a:effectLst/>
                        </a:rPr>
                        <a:t>15 degree</a:t>
                      </a:r>
                      <a:endParaRPr lang="en-US" sz="1100">
                        <a:solidFill>
                          <a:srgbClr val="365F9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331417640"/>
                  </a:ext>
                </a:extLst>
              </a:tr>
              <a:tr h="354439">
                <a:tc>
                  <a:txBody>
                    <a:bodyPr/>
                    <a:lstStyle/>
                    <a:p>
                      <a:pPr marL="0" marR="0" indent="0" algn="ctr">
                        <a:lnSpc>
                          <a:spcPct val="150000"/>
                        </a:lnSpc>
                      </a:pPr>
                      <a:r>
                        <a:rPr lang="en-US" sz="1200">
                          <a:effectLst/>
                        </a:rPr>
                        <a:t>Trigger Input Signal</a:t>
                      </a:r>
                      <a:endParaRPr lang="en-US" sz="1100">
                        <a:solidFill>
                          <a:srgbClr val="365F9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50000"/>
                        </a:lnSpc>
                      </a:pPr>
                      <a:r>
                        <a:rPr lang="en-US" sz="1200">
                          <a:effectLst/>
                        </a:rPr>
                        <a:t>10µS TTL pulse</a:t>
                      </a:r>
                      <a:endParaRPr lang="en-US" sz="1100">
                        <a:solidFill>
                          <a:srgbClr val="365F9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1816511704"/>
                  </a:ext>
                </a:extLst>
              </a:tr>
              <a:tr h="354439">
                <a:tc>
                  <a:txBody>
                    <a:bodyPr/>
                    <a:lstStyle/>
                    <a:p>
                      <a:pPr marL="0" marR="0" indent="0" algn="ctr">
                        <a:lnSpc>
                          <a:spcPct val="150000"/>
                        </a:lnSpc>
                      </a:pPr>
                      <a:r>
                        <a:rPr lang="en-US" sz="1200">
                          <a:effectLst/>
                        </a:rPr>
                        <a:t>Dimension</a:t>
                      </a:r>
                      <a:endParaRPr lang="en-US" sz="1100">
                        <a:solidFill>
                          <a:srgbClr val="365F9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indent="0" algn="ctr">
                        <a:lnSpc>
                          <a:spcPct val="150000"/>
                        </a:lnSpc>
                      </a:pPr>
                      <a:r>
                        <a:rPr lang="en-US" sz="1200" dirty="0">
                          <a:effectLst/>
                        </a:rPr>
                        <a:t>45 x 20 x 15mm</a:t>
                      </a:r>
                      <a:endParaRPr lang="en-US" sz="1100" dirty="0">
                        <a:solidFill>
                          <a:srgbClr val="365F9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xmlns="" val="2977446373"/>
                  </a:ext>
                </a:extLst>
              </a:tr>
            </a:tbl>
          </a:graphicData>
        </a:graphic>
      </p:graphicFrame>
      <p:sp>
        <p:nvSpPr>
          <p:cNvPr id="6" name="Rectangle 5"/>
          <p:cNvSpPr/>
          <p:nvPr/>
        </p:nvSpPr>
        <p:spPr>
          <a:xfrm>
            <a:off x="228600" y="838200"/>
            <a:ext cx="7086600" cy="3416320"/>
          </a:xfrm>
          <a:prstGeom prst="rect">
            <a:avLst/>
          </a:prstGeom>
        </p:spPr>
        <p:txBody>
          <a:bodyPr wrap="square">
            <a:spAutoFit/>
          </a:bodyPr>
          <a:lstStyle/>
          <a:p>
            <a:pPr algn="just">
              <a:buFont typeface="Wingdings" pitchFamily="2" charset="2"/>
              <a:buChar char="Ø"/>
            </a:pPr>
            <a:r>
              <a:rPr lang="en-US" sz="2400" dirty="0" smtClean="0">
                <a:latin typeface="Times New Roman" pitchFamily="18" charset="0"/>
                <a:ea typeface="Calibri" panose="020F0502020204030204" pitchFamily="34" charset="0"/>
                <a:cs typeface="Times New Roman" pitchFamily="18" charset="0"/>
              </a:rPr>
              <a:t>The </a:t>
            </a:r>
            <a:r>
              <a:rPr lang="en-US" sz="2400" dirty="0">
                <a:latin typeface="Times New Roman" pitchFamily="18" charset="0"/>
                <a:ea typeface="Calibri" panose="020F0502020204030204" pitchFamily="34" charset="0"/>
                <a:cs typeface="Times New Roman" pitchFamily="18" charset="0"/>
              </a:rPr>
              <a:t>HC-SR04 Ultrasonic Distance </a:t>
            </a:r>
            <a:r>
              <a:rPr lang="en-US" sz="2400" dirty="0" smtClean="0">
                <a:latin typeface="Times New Roman" pitchFamily="18" charset="0"/>
                <a:ea typeface="Calibri" panose="020F0502020204030204" pitchFamily="34" charset="0"/>
                <a:cs typeface="Times New Roman" pitchFamily="18" charset="0"/>
              </a:rPr>
              <a:t>Sensor</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capable of measuring the distance between itself and the nearest </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object</a:t>
            </a:r>
            <a:r>
              <a:rPr lang="en-US" sz="2400" dirty="0" smtClean="0">
                <a:latin typeface="Times New Roman" pitchFamily="18" charset="0"/>
                <a:cs typeface="Times New Roman" pitchFamily="18" charset="0"/>
              </a:rPr>
              <a:t>.</a:t>
            </a:r>
          </a:p>
          <a:p>
            <a:pPr algn="just">
              <a:buFont typeface="Wingdings" pitchFamily="2" charset="2"/>
              <a:buChar char="Ø"/>
            </a:pPr>
            <a:r>
              <a:rPr lang="en-US" sz="2400" b="1" dirty="0" smtClean="0">
                <a:latin typeface="Times New Roman" pitchFamily="18" charset="0"/>
                <a:cs typeface="Times New Roman" pitchFamily="18" charset="0"/>
              </a:rPr>
              <a:t>An </a:t>
            </a:r>
            <a:r>
              <a:rPr lang="en-US" sz="2400" b="1" dirty="0">
                <a:latin typeface="Times New Roman" pitchFamily="18" charset="0"/>
                <a:cs typeface="Times New Roman" pitchFamily="18" charset="0"/>
              </a:rPr>
              <a:t>Ultrasonic Transmitter</a:t>
            </a:r>
            <a:r>
              <a:rPr lang="en-US" sz="2400" dirty="0">
                <a:latin typeface="Times New Roman" pitchFamily="18" charset="0"/>
                <a:cs typeface="Times New Roman" pitchFamily="18" charset="0"/>
              </a:rPr>
              <a:t> – This transmits the ultrasonic sound pulses, it operates at 40 KHz</a:t>
            </a:r>
          </a:p>
          <a:p>
            <a:pPr algn="just">
              <a:buFont typeface="Wingdings" pitchFamily="2" charset="2"/>
              <a:buChar char="Ø"/>
            </a:pPr>
            <a:r>
              <a:rPr lang="en-US" sz="2400" b="1" dirty="0">
                <a:latin typeface="Times New Roman" pitchFamily="18" charset="0"/>
                <a:cs typeface="Times New Roman" pitchFamily="18" charset="0"/>
              </a:rPr>
              <a:t>An Ultrasonic Receiver</a:t>
            </a:r>
            <a:r>
              <a:rPr lang="en-US" sz="2400" dirty="0">
                <a:latin typeface="Times New Roman" pitchFamily="18" charset="0"/>
                <a:cs typeface="Times New Roman" pitchFamily="18" charset="0"/>
              </a:rPr>
              <a:t> – The receiver listens for the transmitted pulses. If it receives them it produces an output pulse whose width can be used to determine the distance the pulse travelled</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pic>
        <p:nvPicPr>
          <p:cNvPr id="7" name="Picture 6" descr="FINAL SENSOR"/>
          <p:cNvPicPr/>
          <p:nvPr/>
        </p:nvPicPr>
        <p:blipFill>
          <a:blip r:embed="rId2" cstate="print"/>
          <a:srcRect/>
          <a:stretch>
            <a:fillRect/>
          </a:stretch>
        </p:blipFill>
        <p:spPr bwMode="auto">
          <a:xfrm>
            <a:off x="7543800" y="533400"/>
            <a:ext cx="4648200" cy="3124200"/>
          </a:xfrm>
          <a:prstGeom prst="rect">
            <a:avLst/>
          </a:prstGeom>
          <a:noFill/>
          <a:ln w="9525">
            <a:noFill/>
            <a:miter lim="800000"/>
            <a:headEnd/>
            <a:tailEnd/>
          </a:ln>
        </p:spPr>
      </p:pic>
      <p:sp>
        <p:nvSpPr>
          <p:cNvPr id="8" name="Rectangle 7"/>
          <p:cNvSpPr/>
          <p:nvPr/>
        </p:nvSpPr>
        <p:spPr>
          <a:xfrm>
            <a:off x="10515600" y="7620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pic>
        <p:nvPicPr>
          <p:cNvPr id="38914" name="Picture 2" descr="HC-SR04 Ultrasonic Distance Sensor Pinout"/>
          <p:cNvPicPr>
            <a:picLocks noChangeAspect="1" noChangeArrowheads="1"/>
          </p:cNvPicPr>
          <p:nvPr/>
        </p:nvPicPr>
        <p:blipFill>
          <a:blip r:embed="rId3" cstate="print"/>
          <a:srcRect b="13772"/>
          <a:stretch>
            <a:fillRect/>
          </a:stretch>
        </p:blipFill>
        <p:spPr bwMode="auto">
          <a:xfrm>
            <a:off x="2209800" y="4191000"/>
            <a:ext cx="3886200" cy="2514600"/>
          </a:xfrm>
          <a:prstGeom prst="rect">
            <a:avLst/>
          </a:prstGeom>
          <a:noFill/>
        </p:spPr>
      </p:pic>
    </p:spTree>
    <p:extLst>
      <p:ext uri="{BB962C8B-B14F-4D97-AF65-F5344CB8AC3E}">
        <p14:creationId xmlns:p14="http://schemas.microsoft.com/office/powerpoint/2010/main" xmlns="" val="4233376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000" b="1" dirty="0">
                <a:latin typeface="Times New Roman" panose="02020603050405020304" pitchFamily="18" charset="0"/>
                <a:cs typeface="Times New Roman" panose="02020603050405020304" pitchFamily="18" charset="0"/>
              </a:rPr>
              <a:t>CONTENTS</a:t>
            </a:r>
          </a:p>
        </p:txBody>
      </p:sp>
      <p:sp>
        <p:nvSpPr>
          <p:cNvPr id="3" name="Content Placeholder 2"/>
          <p:cNvSpPr>
            <a:spLocks noGrp="1"/>
          </p:cNvSpPr>
          <p:nvPr>
            <p:ph idx="1"/>
          </p:nvPr>
        </p:nvSpPr>
        <p:spPr>
          <a:xfrm>
            <a:off x="838200" y="1828800"/>
            <a:ext cx="10515600" cy="4351338"/>
          </a:xfrm>
        </p:spPr>
        <p:txBody>
          <a:bodyPr/>
          <a:lstStyle/>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INTRODUCTION </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REVIEW OF LITERATURE</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MATERIALS AND METHODS</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RESULTS AND DISCUSSION</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SUMMARY AND CONCLUSIONS </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REFERENCES </a:t>
            </a:r>
          </a:p>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4965495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10515600" cy="990600"/>
          </a:xfrm>
        </p:spPr>
        <p:txBody>
          <a:bodyPr>
            <a:normAutofit/>
          </a:bodyPr>
          <a:lstStyle/>
          <a:p>
            <a:pPr>
              <a:buFont typeface="Wingdings" pitchFamily="2" charset="2"/>
              <a:buChar char="v"/>
            </a:pPr>
            <a:r>
              <a:rPr lang="en-US" sz="4000" b="1" dirty="0" smtClean="0">
                <a:latin typeface="Times New Roman" pitchFamily="18" charset="0"/>
                <a:cs typeface="Times New Roman" pitchFamily="18" charset="0"/>
              </a:rPr>
              <a:t> </a:t>
            </a:r>
            <a:r>
              <a:rPr lang="en-US" sz="4000" b="1" u="sng" dirty="0" smtClean="0">
                <a:latin typeface="Times New Roman" pitchFamily="18" charset="0"/>
                <a:cs typeface="Times New Roman" pitchFamily="18" charset="0"/>
              </a:rPr>
              <a:t>Calculation for distance measurement</a:t>
            </a:r>
            <a:r>
              <a:rPr lang="en-US" sz="4000" b="1" dirty="0" smtClean="0">
                <a:latin typeface="Times New Roman" pitchFamily="18" charset="0"/>
                <a:cs typeface="Times New Roman" pitchFamily="18" charset="0"/>
              </a:rPr>
              <a:t> :</a:t>
            </a:r>
            <a:endParaRPr lang="en-US" sz="4000" dirty="0">
              <a:latin typeface="Times New Roman" pitchFamily="18" charset="0"/>
              <a:cs typeface="Times New Roman" pitchFamily="18" charset="0"/>
            </a:endParaRPr>
          </a:p>
        </p:txBody>
      </p:sp>
      <p:sp>
        <p:nvSpPr>
          <p:cNvPr id="9" name="Content Placeholder 8"/>
          <p:cNvSpPr>
            <a:spLocks noGrp="1"/>
          </p:cNvSpPr>
          <p:nvPr>
            <p:ph idx="1"/>
          </p:nvPr>
        </p:nvSpPr>
        <p:spPr>
          <a:xfrm>
            <a:off x="838200" y="1066800"/>
            <a:ext cx="10515600" cy="4957762"/>
          </a:xfrm>
        </p:spPr>
        <p:txBody>
          <a:bodyPr>
            <a:normAutofit/>
          </a:bodyPr>
          <a:lstStyle/>
          <a:p>
            <a:pPr algn="just">
              <a:buNone/>
            </a:pPr>
            <a:r>
              <a:rPr lang="en-US" dirty="0" smtClean="0">
                <a:latin typeface="Times New Roman" pitchFamily="18" charset="0"/>
                <a:cs typeface="Times New Roman" pitchFamily="18" charset="0"/>
              </a:rPr>
              <a:t>				</a:t>
            </a:r>
          </a:p>
          <a:p>
            <a:pPr algn="just">
              <a:buNone/>
            </a:pPr>
            <a:r>
              <a:rPr lang="en-US" dirty="0" smtClean="0">
                <a:latin typeface="Times New Roman" pitchFamily="18" charset="0"/>
                <a:cs typeface="Times New Roman" pitchFamily="18" charset="0"/>
              </a:rPr>
              <a:t>				Distance =  speed  * Time</a:t>
            </a:r>
          </a:p>
          <a:p>
            <a:pPr algn="just">
              <a:buNone/>
            </a:pPr>
            <a:endParaRPr lang="en-US" dirty="0" smtClean="0">
              <a:latin typeface="Times New Roman" pitchFamily="18" charset="0"/>
              <a:cs typeface="Times New Roman" pitchFamily="18" charset="0"/>
            </a:endParaRPr>
          </a:p>
          <a:p>
            <a:pPr algn="just">
              <a:buFont typeface="Wingdings" pitchFamily="2" charset="2"/>
              <a:buChar char="Ø"/>
            </a:pPr>
            <a:r>
              <a:rPr lang="en-US" dirty="0" smtClean="0">
                <a:latin typeface="Times New Roman" pitchFamily="18" charset="0"/>
                <a:cs typeface="Times New Roman" pitchFamily="18" charset="0"/>
              </a:rPr>
              <a:t> The speed of sound wave is 343 m/s</a:t>
            </a:r>
          </a:p>
          <a:p>
            <a:pPr algn="just">
              <a:buNone/>
            </a:pPr>
            <a:endParaRPr lang="en-US" dirty="0" smtClean="0">
              <a:latin typeface="Times New Roman" pitchFamily="18" charset="0"/>
              <a:cs typeface="Times New Roman" pitchFamily="18" charset="0"/>
            </a:endParaRPr>
          </a:p>
          <a:p>
            <a:pPr algn="just">
              <a:buNone/>
            </a:pPr>
            <a:r>
              <a:rPr lang="en-IN" dirty="0" smtClean="0">
                <a:latin typeface="Times New Roman" pitchFamily="18" charset="0"/>
                <a:cs typeface="Times New Roman" pitchFamily="18" charset="0"/>
              </a:rPr>
              <a:t>         Total distance = 343 * time of high (Eco) pulse / 2</a:t>
            </a:r>
            <a:endParaRPr lang="en-US" dirty="0" smtClean="0">
              <a:latin typeface="Times New Roman" pitchFamily="18" charset="0"/>
              <a:cs typeface="Times New Roman" pitchFamily="18" charset="0"/>
            </a:endParaRPr>
          </a:p>
          <a:p>
            <a:pPr algn="just">
              <a:buNone/>
            </a:pPr>
            <a:endParaRPr lang="en-US" dirty="0" smtClean="0">
              <a:latin typeface="Times New Roman" pitchFamily="18" charset="0"/>
              <a:cs typeface="Times New Roman" pitchFamily="18" charset="0"/>
            </a:endParaRPr>
          </a:p>
          <a:p>
            <a:pPr algn="just">
              <a:buFont typeface="Wingdings" pitchFamily="2" charset="2"/>
              <a:buChar char="Ø"/>
            </a:pPr>
            <a:r>
              <a:rPr lang="en-US" dirty="0" smtClean="0">
                <a:latin typeface="Times New Roman" pitchFamily="18" charset="0"/>
                <a:cs typeface="Times New Roman" pitchFamily="18" charset="0"/>
              </a:rPr>
              <a:t> Total distance is divide by 2 because signal travels from HC – SR04 to object and return to the module HC-SR04</a:t>
            </a:r>
          </a:p>
          <a:p>
            <a:pPr algn="just">
              <a:buFont typeface="Wingdings" pitchFamily="2" charset="2"/>
              <a:buChar char="Ø"/>
            </a:pPr>
            <a:endParaRPr lang="en-US" dirty="0" smtClean="0">
              <a:latin typeface="Times New Roman" pitchFamily="18" charset="0"/>
              <a:cs typeface="Times New Roman" pitchFamily="18" charset="0"/>
            </a:endParaRPr>
          </a:p>
          <a:p>
            <a:pPr algn="just">
              <a:buNone/>
            </a:pPr>
            <a:endParaRPr lang="en-IN" dirty="0" smtClean="0">
              <a:latin typeface="Times New Roman" pitchFamily="18" charset="0"/>
              <a:cs typeface="Times New Roman" pitchFamily="18" charset="0"/>
            </a:endParaRPr>
          </a:p>
        </p:txBody>
      </p:sp>
      <p:sp>
        <p:nvSpPr>
          <p:cNvPr id="23554"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IN"/>
          </a:p>
        </p:txBody>
      </p:sp>
      <p:sp>
        <p:nvSpPr>
          <p:cNvPr id="6" name="Rectangle 5"/>
          <p:cNvSpPr/>
          <p:nvPr/>
        </p:nvSpPr>
        <p:spPr>
          <a:xfrm>
            <a:off x="10439400" y="22860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extLst>
      <p:ext uri="{BB962C8B-B14F-4D97-AF65-F5344CB8AC3E}">
        <p14:creationId xmlns:p14="http://schemas.microsoft.com/office/powerpoint/2010/main" xmlns="" val="14679185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readboard-Details"/>
          <p:cNvPicPr>
            <a:picLocks noGrp="1"/>
          </p:cNvPicPr>
          <p:nvPr>
            <p:ph idx="1"/>
          </p:nvPr>
        </p:nvPicPr>
        <p:blipFill>
          <a:blip r:embed="rId2" cstate="print"/>
          <a:srcRect/>
          <a:stretch>
            <a:fillRect/>
          </a:stretch>
        </p:blipFill>
        <p:spPr bwMode="auto">
          <a:xfrm>
            <a:off x="8229600" y="0"/>
            <a:ext cx="3962400" cy="2590800"/>
          </a:xfrm>
          <a:prstGeom prst="rect">
            <a:avLst/>
          </a:prstGeom>
          <a:noFill/>
          <a:ln w="9525">
            <a:noFill/>
            <a:miter lim="800000"/>
            <a:headEnd/>
            <a:tailEnd/>
          </a:ln>
        </p:spPr>
      </p:pic>
      <p:pic>
        <p:nvPicPr>
          <p:cNvPr id="5" name="Picture 4" descr="120pcs-Dupont-Breadboard-Pack-PCB-Jumpers-10CM-2-54MM-Wire-Male-To-Male-Male-To-Female.jpg"/>
          <p:cNvPicPr/>
          <p:nvPr/>
        </p:nvPicPr>
        <p:blipFill>
          <a:blip r:embed="rId3" cstate="print"/>
          <a:stretch>
            <a:fillRect/>
          </a:stretch>
        </p:blipFill>
        <p:spPr>
          <a:xfrm>
            <a:off x="8229600" y="2590800"/>
            <a:ext cx="3962400" cy="1973580"/>
          </a:xfrm>
          <a:prstGeom prst="rect">
            <a:avLst/>
          </a:prstGeom>
        </p:spPr>
      </p:pic>
      <p:pic>
        <p:nvPicPr>
          <p:cNvPr id="6" name="Picture 5" descr="C:\Users\ABCD\AppData\Local\Microsoft\Windows\INetCache\Content.Word\wireee.jpg"/>
          <p:cNvPicPr/>
          <p:nvPr/>
        </p:nvPicPr>
        <p:blipFill>
          <a:blip r:embed="rId4" cstate="print"/>
          <a:srcRect/>
          <a:stretch>
            <a:fillRect/>
          </a:stretch>
        </p:blipFill>
        <p:spPr bwMode="auto">
          <a:xfrm>
            <a:off x="8229600" y="4572000"/>
            <a:ext cx="3962400" cy="2286000"/>
          </a:xfrm>
          <a:prstGeom prst="rect">
            <a:avLst/>
          </a:prstGeom>
          <a:noFill/>
          <a:ln w="9525">
            <a:noFill/>
            <a:miter lim="800000"/>
            <a:headEnd/>
            <a:tailEnd/>
          </a:ln>
        </p:spPr>
      </p:pic>
      <p:sp>
        <p:nvSpPr>
          <p:cNvPr id="7" name="TextBox 6"/>
          <p:cNvSpPr txBox="1"/>
          <p:nvPr/>
        </p:nvSpPr>
        <p:spPr>
          <a:xfrm>
            <a:off x="0" y="76200"/>
            <a:ext cx="8077200" cy="7478970"/>
          </a:xfrm>
          <a:prstGeom prst="rect">
            <a:avLst/>
          </a:prstGeom>
          <a:noFill/>
        </p:spPr>
        <p:txBody>
          <a:bodyPr wrap="square" rtlCol="0">
            <a:spAutoFit/>
          </a:bodyPr>
          <a:lstStyle/>
          <a:p>
            <a:pPr algn="just">
              <a:buFont typeface="Wingdings" pitchFamily="2" charset="2"/>
              <a:buChar char="Ø"/>
            </a:pPr>
            <a:r>
              <a:rPr lang="en-US" sz="2400" b="1" dirty="0" smtClean="0">
                <a:latin typeface="Times New Roman" pitchFamily="18" charset="0"/>
                <a:cs typeface="Times New Roman" pitchFamily="18" charset="0"/>
              </a:rPr>
              <a:t> </a:t>
            </a:r>
            <a:r>
              <a:rPr lang="en-US" sz="2400" b="1" u="sng" dirty="0" smtClean="0">
                <a:latin typeface="Times New Roman" pitchFamily="18" charset="0"/>
                <a:cs typeface="Times New Roman" pitchFamily="18" charset="0"/>
              </a:rPr>
              <a:t>Breadboard :</a:t>
            </a:r>
          </a:p>
          <a:p>
            <a:pPr algn="just"/>
            <a:r>
              <a:rPr lang="en-US" sz="2400" dirty="0" smtClean="0">
                <a:latin typeface="Times New Roman" pitchFamily="18" charset="0"/>
                <a:cs typeface="Times New Roman" pitchFamily="18" charset="0"/>
              </a:rPr>
              <a:t>		It is solderless device for temporary prototype with electronics and Test circuit designs. Most electronic components in electronic circuit can be Interconnected by inserting their leads or terminals into the holes and then making connection through wires where appropriate.</a:t>
            </a:r>
          </a:p>
          <a:p>
            <a:pPr algn="just">
              <a:buFont typeface="Wingdings" pitchFamily="2" charset="2"/>
              <a:buChar char="Ø"/>
            </a:pPr>
            <a:endParaRPr lang="en-US" sz="2400" dirty="0" smtClean="0">
              <a:latin typeface="Times New Roman" pitchFamily="18" charset="0"/>
              <a:cs typeface="Times New Roman" pitchFamily="18" charset="0"/>
            </a:endParaRPr>
          </a:p>
          <a:p>
            <a:pPr algn="just">
              <a:buFont typeface="Wingdings" pitchFamily="2" charset="2"/>
              <a:buChar char="Ø"/>
            </a:pPr>
            <a:r>
              <a:rPr lang="en-US" sz="2400" b="1" u="sng" dirty="0" smtClean="0">
                <a:latin typeface="Times New Roman" pitchFamily="18" charset="0"/>
                <a:cs typeface="Times New Roman" pitchFamily="18" charset="0"/>
              </a:rPr>
              <a:t> Wire</a:t>
            </a:r>
            <a:r>
              <a:rPr lang="en-US" sz="2400" u="sng" dirty="0" smtClean="0">
                <a:latin typeface="Times New Roman" pitchFamily="18" charset="0"/>
                <a:cs typeface="Times New Roman" pitchFamily="18" charset="0"/>
              </a:rPr>
              <a:t> </a:t>
            </a:r>
            <a:r>
              <a:rPr lang="en-US" sz="2400" b="1" u="sng" dirty="0" smtClean="0">
                <a:latin typeface="Times New Roman" pitchFamily="18" charset="0"/>
                <a:cs typeface="Times New Roman" pitchFamily="18" charset="0"/>
              </a:rPr>
              <a:t>:</a:t>
            </a:r>
          </a:p>
          <a:p>
            <a:pPr marL="514350" indent="-514350" algn="just">
              <a:buFont typeface="+mj-lt"/>
              <a:buAutoNum type="romanUcPeriod"/>
            </a:pPr>
            <a:r>
              <a:rPr lang="en-US" sz="2400" b="1" dirty="0" smtClean="0">
                <a:latin typeface="Times New Roman" pitchFamily="18" charset="0"/>
                <a:cs typeface="Times New Roman" pitchFamily="18" charset="0"/>
              </a:rPr>
              <a:t>Jumper wire</a:t>
            </a:r>
            <a:r>
              <a:rPr lang="en-US" sz="2400" dirty="0" smtClean="0">
                <a:latin typeface="Times New Roman" pitchFamily="18" charset="0"/>
                <a:cs typeface="Times New Roman" pitchFamily="18" charset="0"/>
              </a:rPr>
              <a:t>: It is electrical wire or group of them in a cable, with a connector or pin at each end which normally used to interconnect the components of bread board without soldering.</a:t>
            </a:r>
          </a:p>
          <a:p>
            <a:pPr marL="514350" indent="-514350" algn="just">
              <a:buFont typeface="+mj-lt"/>
              <a:buAutoNum type="romanUcPeriod"/>
            </a:pPr>
            <a:endParaRPr lang="en-US" sz="2400" dirty="0" smtClean="0">
              <a:latin typeface="Times New Roman" pitchFamily="18" charset="0"/>
              <a:cs typeface="Times New Roman" pitchFamily="18" charset="0"/>
            </a:endParaRPr>
          </a:p>
          <a:p>
            <a:pPr marL="514350" indent="-514350" algn="just">
              <a:buFont typeface="+mj-lt"/>
              <a:buAutoNum type="romanUcPeriod"/>
            </a:pPr>
            <a:r>
              <a:rPr lang="en-US" sz="2400" b="1" kern="0" dirty="0" smtClean="0">
                <a:solidFill>
                  <a:srgbClr val="111111"/>
                </a:solidFill>
                <a:latin typeface="Times New Roman" pitchFamily="18" charset="0"/>
                <a:ea typeface="Times New Roman" panose="02020603050405020304" pitchFamily="18" charset="0"/>
                <a:cs typeface="Times New Roman" pitchFamily="18" charset="0"/>
              </a:rPr>
              <a:t>Single core wire</a:t>
            </a:r>
            <a:r>
              <a:rPr lang="en-US" sz="2400" kern="0" dirty="0" smtClean="0">
                <a:solidFill>
                  <a:srgbClr val="111111"/>
                </a:solidFill>
                <a:latin typeface="Times New Roman" pitchFamily="18" charset="0"/>
                <a:ea typeface="Times New Roman" panose="02020603050405020304" pitchFamily="18" charset="0"/>
                <a:cs typeface="Times New Roman" pitchFamily="18" charset="0"/>
              </a:rPr>
              <a:t>: It is also electrical wire having single core metal thread. It is used for connecting sensors and micro controller which are far away from each other.  </a:t>
            </a:r>
            <a:endParaRPr lang="en-US" sz="2400" kern="0" dirty="0" smtClean="0">
              <a:solidFill>
                <a:srgbClr val="000000"/>
              </a:solidFill>
              <a:latin typeface="Times New Roman" pitchFamily="18" charset="0"/>
              <a:ea typeface="Times New Roman" panose="02020603050405020304" pitchFamily="18" charset="0"/>
              <a:cs typeface="Times New Roman" pitchFamily="18" charset="0"/>
            </a:endParaRPr>
          </a:p>
          <a:p>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xmlns="" val="4205302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5029200" cy="1066800"/>
          </a:xfrm>
        </p:spPr>
        <p:txBody>
          <a:bodyPr>
            <a:normAutofit fontScale="90000"/>
          </a:bodyPr>
          <a:lstStyle/>
          <a:p>
            <a:pPr>
              <a:buFont typeface="Wingdings" pitchFamily="2" charset="2"/>
              <a:buChar char="v"/>
            </a:pPr>
            <a:r>
              <a:rPr lang="en-US" sz="4000" b="1" u="sng" dirty="0" smtClean="0">
                <a:latin typeface="Times New Roman" pitchFamily="18" charset="0"/>
                <a:cs typeface="Times New Roman" pitchFamily="18" charset="0"/>
              </a:rPr>
              <a:t>Software Used </a:t>
            </a:r>
            <a:r>
              <a:rPr lang="en-US" sz="4000" b="1" dirty="0" smtClean="0">
                <a:latin typeface="Times New Roman" pitchFamily="18" charset="0"/>
                <a:cs typeface="Times New Roman" pitchFamily="18" charset="0"/>
              </a:rPr>
              <a:t>:</a:t>
            </a:r>
            <a:r>
              <a:rPr lang="en-US" b="1" dirty="0">
                <a:latin typeface="Times New Roman" pitchFamily="18" charset="0"/>
                <a:cs typeface="Times New Roman" pitchFamily="18" charset="0"/>
              </a:rPr>
              <a:t/>
            </a:r>
            <a:br>
              <a:rPr lang="en-US" b="1" dirty="0">
                <a:latin typeface="Times New Roman" pitchFamily="18" charset="0"/>
                <a:cs typeface="Times New Roman" pitchFamily="18" charset="0"/>
              </a:rPr>
            </a:b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9200"/>
            <a:ext cx="10896600" cy="5181600"/>
          </a:xfrm>
        </p:spPr>
        <p:txBody>
          <a:bodyPr>
            <a:normAutofit fontScale="92500" lnSpcReduction="10000"/>
          </a:bodyPr>
          <a:lstStyle/>
          <a:p>
            <a:pPr>
              <a:buFont typeface="Wingdings" pitchFamily="2" charset="2"/>
              <a:buChar char="Ø"/>
            </a:pPr>
            <a:r>
              <a:rPr lang="en-IN" sz="3200" b="1" dirty="0" err="1">
                <a:latin typeface="Times New Roman" pitchFamily="18" charset="0"/>
                <a:cs typeface="Times New Roman" pitchFamily="18" charset="0"/>
              </a:rPr>
              <a:t>Arduino</a:t>
            </a:r>
            <a:r>
              <a:rPr lang="en-IN" sz="3200" b="1" dirty="0">
                <a:latin typeface="Times New Roman" pitchFamily="18" charset="0"/>
                <a:cs typeface="Times New Roman" pitchFamily="18" charset="0"/>
              </a:rPr>
              <a:t> </a:t>
            </a:r>
            <a:r>
              <a:rPr lang="en-IN" sz="3200" b="1" dirty="0" smtClean="0">
                <a:latin typeface="Times New Roman" pitchFamily="18" charset="0"/>
                <a:cs typeface="Times New Roman" pitchFamily="18" charset="0"/>
              </a:rPr>
              <a:t>IDE:</a:t>
            </a:r>
          </a:p>
          <a:p>
            <a:pPr>
              <a:buNone/>
            </a:pPr>
            <a:endParaRPr lang="en-US" dirty="0">
              <a:latin typeface="Times New Roman" pitchFamily="18" charset="0"/>
              <a:cs typeface="Times New Roman" pitchFamily="18" charset="0"/>
            </a:endParaRPr>
          </a:p>
          <a:p>
            <a:pPr lvl="1"/>
            <a:r>
              <a:rPr lang="en-IN" sz="2800" dirty="0">
                <a:latin typeface="Times New Roman" pitchFamily="18" charset="0"/>
                <a:cs typeface="Times New Roman" pitchFamily="18" charset="0"/>
              </a:rPr>
              <a:t>Arduino IDE (</a:t>
            </a:r>
            <a:r>
              <a:rPr lang="en-US" sz="2800" dirty="0">
                <a:latin typeface="Times New Roman" pitchFamily="18" charset="0"/>
                <a:cs typeface="Times New Roman" pitchFamily="18" charset="0"/>
              </a:rPr>
              <a:t>Integrated Development Environment</a:t>
            </a:r>
            <a:r>
              <a:rPr lang="en-IN" sz="2800" dirty="0">
                <a:latin typeface="Times New Roman" pitchFamily="18" charset="0"/>
                <a:cs typeface="Times New Roman" pitchFamily="18" charset="0"/>
              </a:rPr>
              <a:t>) is </a:t>
            </a:r>
            <a:r>
              <a:rPr lang="en-US" sz="2800" dirty="0">
                <a:latin typeface="Times New Roman" pitchFamily="18" charset="0"/>
                <a:cs typeface="Times New Roman" pitchFamily="18" charset="0"/>
              </a:rPr>
              <a:t>official software introduced by </a:t>
            </a:r>
            <a:r>
              <a:rPr lang="en-US" sz="2800" b="1" dirty="0">
                <a:latin typeface="Times New Roman" pitchFamily="18" charset="0"/>
                <a:cs typeface="Times New Roman" pitchFamily="18" charset="0"/>
              </a:rPr>
              <a:t>Arduino.cc</a:t>
            </a:r>
            <a:r>
              <a:rPr lang="en-US" sz="2800" dirty="0">
                <a:latin typeface="Times New Roman" pitchFamily="18" charset="0"/>
                <a:cs typeface="Times New Roman" pitchFamily="18" charset="0"/>
              </a:rPr>
              <a:t> that is mainly used for writing, compiling and uploading the code in the </a:t>
            </a:r>
            <a:r>
              <a:rPr lang="en-US" sz="2800" dirty="0" err="1">
                <a:latin typeface="Times New Roman" pitchFamily="18" charset="0"/>
                <a:cs typeface="Times New Roman" pitchFamily="18" charset="0"/>
              </a:rPr>
              <a:t>Arduino</a:t>
            </a: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Device.</a:t>
            </a:r>
          </a:p>
          <a:p>
            <a:pPr lvl="1">
              <a:buNone/>
            </a:pPr>
            <a:endParaRPr lang="en-US" sz="2800" dirty="0" smtClean="0">
              <a:latin typeface="Times New Roman" pitchFamily="18" charset="0"/>
              <a:cs typeface="Times New Roman" pitchFamily="18" charset="0"/>
            </a:endParaRPr>
          </a:p>
          <a:p>
            <a:pPr lvl="1"/>
            <a:r>
              <a:rPr lang="en-US" sz="2800" dirty="0" smtClean="0">
                <a:latin typeface="Times New Roman" pitchFamily="18" charset="0"/>
                <a:cs typeface="Times New Roman" pitchFamily="18" charset="0"/>
              </a:rPr>
              <a:t>It is open </a:t>
            </a:r>
            <a:r>
              <a:rPr lang="en-US" sz="2800" dirty="0">
                <a:latin typeface="Times New Roman" pitchFamily="18" charset="0"/>
                <a:cs typeface="Times New Roman" pitchFamily="18" charset="0"/>
              </a:rPr>
              <a:t>source and is readily available to </a:t>
            </a:r>
            <a:r>
              <a:rPr lang="en-US" sz="2800" dirty="0" smtClean="0">
                <a:latin typeface="Times New Roman" pitchFamily="18" charset="0"/>
                <a:cs typeface="Times New Roman" pitchFamily="18" charset="0"/>
              </a:rPr>
              <a:t>install.</a:t>
            </a:r>
          </a:p>
          <a:p>
            <a:pPr lvl="1">
              <a:buNone/>
            </a:pPr>
            <a:endParaRPr lang="en-IN" sz="2800" dirty="0" smtClean="0">
              <a:latin typeface="Times New Roman" pitchFamily="18" charset="0"/>
              <a:cs typeface="Times New Roman" pitchFamily="18" charset="0"/>
            </a:endParaRPr>
          </a:p>
          <a:p>
            <a:pPr lvl="1"/>
            <a:r>
              <a:rPr lang="en-US" sz="2800" dirty="0" smtClean="0">
                <a:latin typeface="Times New Roman" pitchFamily="18" charset="0"/>
                <a:cs typeface="Times New Roman" pitchFamily="18" charset="0"/>
              </a:rPr>
              <a:t>The </a:t>
            </a:r>
            <a:r>
              <a:rPr lang="en-US" sz="2800" dirty="0">
                <a:latin typeface="Times New Roman" pitchFamily="18" charset="0"/>
                <a:cs typeface="Times New Roman" pitchFamily="18" charset="0"/>
              </a:rPr>
              <a:t>main code, also known as a sketch, created on the IDE platform will ultimately generate a Hex File which is then transferred and uploaded in the controller on the </a:t>
            </a:r>
            <a:r>
              <a:rPr lang="en-US" sz="2800" dirty="0" smtClean="0">
                <a:latin typeface="Times New Roman" pitchFamily="18" charset="0"/>
                <a:cs typeface="Times New Roman" pitchFamily="18" charset="0"/>
              </a:rPr>
              <a:t>board.</a:t>
            </a:r>
          </a:p>
          <a:p>
            <a:pPr lvl="1">
              <a:buNone/>
            </a:pPr>
            <a:endParaRPr lang="en-US" sz="2800" dirty="0" smtClean="0">
              <a:latin typeface="Times New Roman" pitchFamily="18" charset="0"/>
              <a:cs typeface="Times New Roman" pitchFamily="18" charset="0"/>
            </a:endParaRPr>
          </a:p>
          <a:p>
            <a:pPr lvl="1"/>
            <a:r>
              <a:rPr lang="en-US" sz="2800" dirty="0" smtClean="0">
                <a:latin typeface="Times New Roman" pitchFamily="18" charset="0"/>
                <a:cs typeface="Times New Roman" pitchFamily="18" charset="0"/>
              </a:rPr>
              <a:t>This </a:t>
            </a:r>
            <a:r>
              <a:rPr lang="en-US" sz="2800" dirty="0">
                <a:latin typeface="Times New Roman" pitchFamily="18" charset="0"/>
                <a:cs typeface="Times New Roman" pitchFamily="18" charset="0"/>
              </a:rPr>
              <a:t>environment supports both C and C++ languages.</a:t>
            </a:r>
          </a:p>
          <a:p>
            <a:endParaRPr lang="en-US" dirty="0">
              <a:latin typeface="Times New Roman" pitchFamily="18" charset="0"/>
              <a:cs typeface="Times New Roman" pitchFamily="18" charset="0"/>
            </a:endParaRPr>
          </a:p>
        </p:txBody>
      </p:sp>
      <p:sp>
        <p:nvSpPr>
          <p:cNvPr id="4" name="Rectangle 3"/>
          <p:cNvSpPr/>
          <p:nvPr/>
        </p:nvSpPr>
        <p:spPr>
          <a:xfrm>
            <a:off x="10515600" y="22860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extLst>
      <p:ext uri="{BB962C8B-B14F-4D97-AF65-F5344CB8AC3E}">
        <p14:creationId xmlns:p14="http://schemas.microsoft.com/office/powerpoint/2010/main" xmlns="" val="21562671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descr="p1"/>
          <p:cNvSpPr>
            <a:spLocks noChangeArrowheads="1"/>
          </p:cNvSpPr>
          <p:nvPr/>
        </p:nvSpPr>
        <p:spPr bwMode="auto">
          <a:xfrm>
            <a:off x="6781800" y="1385888"/>
            <a:ext cx="5410200" cy="4633912"/>
          </a:xfrm>
          <a:prstGeom prst="rect">
            <a:avLst/>
          </a:prstGeom>
          <a:blipFill dpi="0" rotWithShape="0">
            <a:blip r:embed="rId2" cstate="print"/>
            <a:srcRect/>
            <a:stretch>
              <a:fillRect/>
            </a:stretch>
          </a:bli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01709" y="228600"/>
            <a:ext cx="6756291" cy="7109639"/>
          </a:xfrm>
          <a:prstGeom prst="rect">
            <a:avLst/>
          </a:prstGeom>
        </p:spPr>
        <p:txBody>
          <a:bodyPr wrap="square">
            <a:spAutoFit/>
          </a:bodyPr>
          <a:lstStyle/>
          <a:p>
            <a:pPr algn="just">
              <a:lnSpc>
                <a:spcPct val="150000"/>
              </a:lnSpc>
              <a:buFont typeface="Wingdings" pitchFamily="2" charset="2"/>
              <a:buChar char="Ø"/>
            </a:pPr>
            <a:r>
              <a:rPr lang="en-US" sz="2400" dirty="0">
                <a:solidFill>
                  <a:srgbClr val="000000"/>
                </a:solidFill>
                <a:latin typeface="Times New Roman" pitchFamily="18" charset="0"/>
                <a:ea typeface="Calibri" panose="020F0502020204030204" pitchFamily="34" charset="0"/>
                <a:cs typeface="Times New Roman" pitchFamily="18" charset="0"/>
              </a:rPr>
              <a:t>The IDE environment is mainly distributed </a:t>
            </a:r>
            <a:r>
              <a:rPr lang="en-US" sz="2400" dirty="0" smtClean="0">
                <a:solidFill>
                  <a:srgbClr val="000000"/>
                </a:solidFill>
                <a:latin typeface="Times New Roman" pitchFamily="18" charset="0"/>
                <a:ea typeface="Calibri" panose="020F0502020204030204" pitchFamily="34" charset="0"/>
                <a:cs typeface="Times New Roman" pitchFamily="18" charset="0"/>
              </a:rPr>
              <a:t>into three sections:</a:t>
            </a:r>
            <a:endParaRPr lang="en-US" sz="2400" dirty="0">
              <a:latin typeface="Times New Roman" pitchFamily="18" charset="0"/>
              <a:ea typeface="Calibri" panose="020F0502020204030204" pitchFamily="34" charset="0"/>
              <a:cs typeface="Times New Roman" pitchFamily="18" charset="0"/>
            </a:endParaRPr>
          </a:p>
          <a:p>
            <a:pPr algn="just"/>
            <a:r>
              <a:rPr lang="en-US" sz="2400" b="1" dirty="0">
                <a:solidFill>
                  <a:srgbClr val="000000"/>
                </a:solidFill>
                <a:latin typeface="Times New Roman" pitchFamily="18" charset="0"/>
                <a:ea typeface="Times New Roman" panose="02020603050405020304" pitchFamily="18" charset="0"/>
                <a:cs typeface="Times New Roman" pitchFamily="18" charset="0"/>
              </a:rPr>
              <a:t>	</a:t>
            </a:r>
            <a:r>
              <a:rPr lang="en-US" sz="2400" dirty="0" smtClean="0">
                <a:solidFill>
                  <a:srgbClr val="000000"/>
                </a:solidFill>
                <a:latin typeface="Times New Roman" pitchFamily="18" charset="0"/>
                <a:ea typeface="Times New Roman" panose="02020603050405020304" pitchFamily="18" charset="0"/>
                <a:cs typeface="Times New Roman" pitchFamily="18" charset="0"/>
              </a:rPr>
              <a:t>1</a:t>
            </a:r>
            <a:r>
              <a:rPr lang="en-US" sz="2400" dirty="0">
                <a:solidFill>
                  <a:srgbClr val="000000"/>
                </a:solidFill>
                <a:latin typeface="Times New Roman" pitchFamily="18" charset="0"/>
                <a:ea typeface="Times New Roman" panose="02020603050405020304" pitchFamily="18" charset="0"/>
                <a:cs typeface="Times New Roman" pitchFamily="18" charset="0"/>
              </a:rPr>
              <a:t>. Menu Bar</a:t>
            </a:r>
            <a:endParaRPr lang="en-US" sz="2400" i="1" dirty="0">
              <a:solidFill>
                <a:srgbClr val="000000"/>
              </a:solidFill>
              <a:latin typeface="Times New Roman" pitchFamily="18" charset="0"/>
              <a:ea typeface="Times New Roman" panose="02020603050405020304" pitchFamily="18" charset="0"/>
              <a:cs typeface="Times New Roman" pitchFamily="18" charset="0"/>
            </a:endParaRPr>
          </a:p>
          <a:p>
            <a:pPr algn="just"/>
            <a:r>
              <a:rPr lang="en-US" sz="2400" dirty="0">
                <a:solidFill>
                  <a:srgbClr val="000000"/>
                </a:solidFill>
                <a:latin typeface="Times New Roman" pitchFamily="18" charset="0"/>
                <a:ea typeface="Times New Roman" panose="02020603050405020304" pitchFamily="18" charset="0"/>
                <a:cs typeface="Times New Roman" pitchFamily="18" charset="0"/>
              </a:rPr>
              <a:t>	</a:t>
            </a:r>
            <a:r>
              <a:rPr lang="en-US" sz="2400" dirty="0" smtClean="0">
                <a:solidFill>
                  <a:srgbClr val="000000"/>
                </a:solidFill>
                <a:latin typeface="Times New Roman" pitchFamily="18" charset="0"/>
                <a:ea typeface="Times New Roman" panose="02020603050405020304" pitchFamily="18" charset="0"/>
                <a:cs typeface="Times New Roman" pitchFamily="18" charset="0"/>
              </a:rPr>
              <a:t>2</a:t>
            </a:r>
            <a:r>
              <a:rPr lang="en-US" sz="2400" dirty="0">
                <a:solidFill>
                  <a:srgbClr val="000000"/>
                </a:solidFill>
                <a:latin typeface="Times New Roman" pitchFamily="18" charset="0"/>
                <a:ea typeface="Times New Roman" panose="02020603050405020304" pitchFamily="18" charset="0"/>
                <a:cs typeface="Times New Roman" pitchFamily="18" charset="0"/>
              </a:rPr>
              <a:t>. Text </a:t>
            </a:r>
            <a:r>
              <a:rPr lang="en-US" sz="2400" dirty="0" smtClean="0">
                <a:solidFill>
                  <a:srgbClr val="000000"/>
                </a:solidFill>
                <a:latin typeface="Times New Roman" pitchFamily="18" charset="0"/>
                <a:ea typeface="Times New Roman" panose="02020603050405020304" pitchFamily="18" charset="0"/>
                <a:cs typeface="Times New Roman" pitchFamily="18" charset="0"/>
              </a:rPr>
              <a:t>Editor</a:t>
            </a:r>
          </a:p>
          <a:p>
            <a:pPr algn="just"/>
            <a:r>
              <a:rPr lang="en-US" sz="2400" dirty="0" smtClean="0">
                <a:latin typeface="Times New Roman" pitchFamily="18" charset="0"/>
                <a:cs typeface="Times New Roman" pitchFamily="18" charset="0"/>
              </a:rPr>
              <a:t>	3</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Output Pane</a:t>
            </a:r>
          </a:p>
          <a:p>
            <a:pPr algn="just"/>
            <a:endParaRPr lang="en-IN" sz="2400" i="1" dirty="0">
              <a:solidFill>
                <a:srgbClr val="000000"/>
              </a:solidFill>
              <a:effectLst/>
              <a:latin typeface="Times New Roman" pitchFamily="18" charset="0"/>
              <a:ea typeface="Times New Roman" panose="02020603050405020304" pitchFamily="18" charset="0"/>
              <a:cs typeface="Times New Roman" pitchFamily="18" charset="0"/>
            </a:endParaRPr>
          </a:p>
          <a:p>
            <a:pPr algn="just"/>
            <a:r>
              <a:rPr lang="en-IN" sz="2400" b="1" dirty="0">
                <a:latin typeface="Times New Roman" pitchFamily="18" charset="0"/>
                <a:cs typeface="Times New Roman" pitchFamily="18" charset="0"/>
              </a:rPr>
              <a:t>1 . Menu </a:t>
            </a:r>
            <a:r>
              <a:rPr lang="en-IN" sz="2400" b="1" dirty="0" smtClean="0">
                <a:latin typeface="Times New Roman" pitchFamily="18" charset="0"/>
                <a:cs typeface="Times New Roman" pitchFamily="18" charset="0"/>
              </a:rPr>
              <a:t>bar</a:t>
            </a:r>
          </a:p>
          <a:p>
            <a:pPr algn="just"/>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bar appearing on the top is called </a:t>
            </a:r>
            <a:r>
              <a:rPr lang="en-US" sz="2400" b="1" dirty="0">
                <a:latin typeface="Times New Roman" pitchFamily="18" charset="0"/>
                <a:cs typeface="Times New Roman" pitchFamily="18" charset="0"/>
              </a:rPr>
              <a:t>Menu Bar</a:t>
            </a:r>
            <a:r>
              <a:rPr lang="en-US" sz="2400" dirty="0">
                <a:latin typeface="Times New Roman" pitchFamily="18" charset="0"/>
                <a:cs typeface="Times New Roman" pitchFamily="18" charset="0"/>
              </a:rPr>
              <a:t> that comes with five different </a:t>
            </a:r>
            <a:r>
              <a:rPr lang="en-US" sz="2400" dirty="0" smtClean="0">
                <a:latin typeface="Times New Roman" pitchFamily="18" charset="0"/>
                <a:cs typeface="Times New Roman" pitchFamily="18" charset="0"/>
              </a:rPr>
              <a:t>options:</a:t>
            </a:r>
          </a:p>
          <a:p>
            <a:pPr algn="just"/>
            <a:endParaRPr lang="en-US" sz="2400" dirty="0">
              <a:latin typeface="Times New Roman" pitchFamily="18" charset="0"/>
              <a:cs typeface="Times New Roman" pitchFamily="18" charset="0"/>
            </a:endParaRPr>
          </a:p>
          <a:p>
            <a:pPr lvl="0" algn="just"/>
            <a:r>
              <a:rPr lang="en-US" sz="2400" b="1" dirty="0" smtClean="0">
                <a:latin typeface="Times New Roman" pitchFamily="18" charset="0"/>
                <a:cs typeface="Times New Roman" pitchFamily="18" charset="0"/>
              </a:rPr>
              <a:t>File</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open a new window for writing the </a:t>
            </a:r>
            <a:r>
              <a:rPr lang="en-US" sz="2400" dirty="0" smtClean="0">
                <a:latin typeface="Times New Roman" pitchFamily="18" charset="0"/>
                <a:cs typeface="Times New Roman" pitchFamily="18" charset="0"/>
              </a:rPr>
              <a:t>code</a:t>
            </a:r>
          </a:p>
          <a:p>
            <a:pPr lvl="0" algn="just"/>
            <a:r>
              <a:rPr lang="en-US" sz="2400" b="1" dirty="0" smtClean="0">
                <a:latin typeface="Times New Roman" pitchFamily="18" charset="0"/>
                <a:cs typeface="Times New Roman" pitchFamily="18" charset="0"/>
              </a:rPr>
              <a:t>Edit</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400" dirty="0">
                <a:solidFill>
                  <a:srgbClr val="000000"/>
                </a:solidFill>
                <a:latin typeface="Times New Roman" pitchFamily="18" charset="0"/>
                <a:ea typeface="Times New Roman" panose="02020603050405020304" pitchFamily="18" charset="0"/>
                <a:cs typeface="Times New Roman" pitchFamily="18" charset="0"/>
              </a:rPr>
              <a:t>Used for copying and pasting the </a:t>
            </a:r>
            <a:r>
              <a:rPr lang="en-US" sz="2400" dirty="0" smtClean="0">
                <a:solidFill>
                  <a:srgbClr val="000000"/>
                </a:solidFill>
                <a:latin typeface="Times New Roman" pitchFamily="18" charset="0"/>
                <a:ea typeface="Times New Roman" panose="02020603050405020304" pitchFamily="18" charset="0"/>
                <a:cs typeface="Times New Roman" pitchFamily="18" charset="0"/>
              </a:rPr>
              <a:t>code</a:t>
            </a:r>
          </a:p>
          <a:p>
            <a:pPr lvl="0" algn="just"/>
            <a:r>
              <a:rPr lang="en-US" sz="2400" b="1" dirty="0" smtClean="0">
                <a:latin typeface="Times New Roman" pitchFamily="18" charset="0"/>
                <a:cs typeface="Times New Roman" pitchFamily="18" charset="0"/>
              </a:rPr>
              <a:t>Sketch</a:t>
            </a:r>
            <a:r>
              <a:rPr lang="en-US" sz="2400" dirty="0">
                <a:latin typeface="Times New Roman" pitchFamily="18" charset="0"/>
                <a:cs typeface="Times New Roman" pitchFamily="18" charset="0"/>
              </a:rPr>
              <a:t> – For compiling and programming</a:t>
            </a:r>
          </a:p>
          <a:p>
            <a:pPr lvl="0" algn="just"/>
            <a:r>
              <a:rPr lang="en-US" sz="2400" b="1" dirty="0" smtClean="0">
                <a:latin typeface="Times New Roman" pitchFamily="18" charset="0"/>
                <a:cs typeface="Times New Roman" pitchFamily="18" charset="0"/>
              </a:rPr>
              <a:t>Tools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open a new window for writing the code</a:t>
            </a:r>
            <a:endParaRPr lang="en-US" sz="2400" dirty="0" smtClean="0">
              <a:latin typeface="Times New Roman" pitchFamily="18" charset="0"/>
              <a:cs typeface="Times New Roman" pitchFamily="18" charset="0"/>
            </a:endParaRPr>
          </a:p>
          <a:p>
            <a:pPr algn="just"/>
            <a:r>
              <a:rPr lang="en-US" sz="2400" b="1" dirty="0" smtClean="0">
                <a:latin typeface="Times New Roman" pitchFamily="18" charset="0"/>
                <a:cs typeface="Times New Roman" pitchFamily="18" charset="0"/>
              </a:rPr>
              <a:t>Help</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a:t>
            </a:r>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complete help is available from getting started </a:t>
            </a:r>
            <a:r>
              <a:rPr lang="en-US" sz="2400" dirty="0" smtClean="0">
                <a:latin typeface="Times New Roman" pitchFamily="18" charset="0"/>
                <a:cs typeface="Times New Roman" pitchFamily="18" charset="0"/>
              </a:rPr>
              <a:t>to troubleshooting</a:t>
            </a:r>
            <a:r>
              <a:rPr lang="en-US" sz="2400" dirty="0">
                <a:latin typeface="Times New Roman" pitchFamily="18" charset="0"/>
                <a:cs typeface="Times New Roman" pitchFamily="18" charset="0"/>
              </a:rPr>
              <a:t>.</a:t>
            </a:r>
          </a:p>
          <a:p>
            <a:pPr lvl="0" algn="just"/>
            <a:endParaRPr lang="en-US" sz="2400" dirty="0">
              <a:latin typeface="Times New Roman" pitchFamily="18" charset="0"/>
              <a:cs typeface="Times New Roman" pitchFamily="18" charset="0"/>
            </a:endParaRPr>
          </a:p>
          <a:p>
            <a:pPr algn="just"/>
            <a:endParaRPr lang="en-US" sz="2400" i="1" dirty="0">
              <a:solidFill>
                <a:srgbClr val="000000"/>
              </a:solidFill>
              <a:effectLst/>
              <a:latin typeface="Times New Roman" pitchFamily="18" charset="0"/>
              <a:ea typeface="Times New Roman" panose="02020603050405020304" pitchFamily="18" charset="0"/>
              <a:cs typeface="Times New Roman" pitchFamily="18" charset="0"/>
            </a:endParaRPr>
          </a:p>
        </p:txBody>
      </p:sp>
      <p:sp>
        <p:nvSpPr>
          <p:cNvPr id="7" name="Rectangle 6"/>
          <p:cNvSpPr/>
          <p:nvPr/>
        </p:nvSpPr>
        <p:spPr>
          <a:xfrm>
            <a:off x="7537937" y="6172200"/>
            <a:ext cx="3671134" cy="669542"/>
          </a:xfrm>
          <a:prstGeom prst="rect">
            <a:avLst/>
          </a:prstGeom>
        </p:spPr>
        <p:txBody>
          <a:bodyPr wrap="none">
            <a:spAutoFit/>
          </a:bodyPr>
          <a:lstStyle/>
          <a:p>
            <a:pPr algn="ctr">
              <a:lnSpc>
                <a:spcPct val="150000"/>
              </a:lnSpc>
            </a:pPr>
            <a:r>
              <a:rPr lang="en-IN" sz="28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Arduino IDE Software</a:t>
            </a:r>
            <a:endParaRPr lang="en-US" sz="2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4198685" y="3244334"/>
            <a:ext cx="184731" cy="369332"/>
          </a:xfrm>
          <a:prstGeom prst="rect">
            <a:avLst/>
          </a:prstGeom>
        </p:spPr>
        <p:txBody>
          <a:bodyPr wrap="none">
            <a:spAutoFit/>
          </a:bodyPr>
          <a:lstStyle/>
          <a:p>
            <a:endParaRPr lang="en-US" dirty="0"/>
          </a:p>
        </p:txBody>
      </p:sp>
      <p:sp>
        <p:nvSpPr>
          <p:cNvPr id="9" name="Rectangle 8"/>
          <p:cNvSpPr/>
          <p:nvPr/>
        </p:nvSpPr>
        <p:spPr>
          <a:xfrm>
            <a:off x="10591800" y="22860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extLst>
      <p:ext uri="{BB962C8B-B14F-4D97-AF65-F5344CB8AC3E}">
        <p14:creationId xmlns:p14="http://schemas.microsoft.com/office/powerpoint/2010/main" xmlns="" val="30448397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38200"/>
            <a:ext cx="10515600" cy="5338763"/>
          </a:xfrm>
        </p:spPr>
        <p:txBody>
          <a:bodyPr/>
          <a:lstStyle/>
          <a:p>
            <a:pPr algn="just">
              <a:buNone/>
            </a:pPr>
            <a:r>
              <a:rPr lang="en-IN" b="1" dirty="0" smtClean="0">
                <a:latin typeface="Times New Roman" pitchFamily="18" charset="0"/>
                <a:cs typeface="Times New Roman" pitchFamily="18" charset="0"/>
              </a:rPr>
              <a:t>2. Text </a:t>
            </a:r>
            <a:r>
              <a:rPr lang="en-IN" b="1" dirty="0">
                <a:latin typeface="Times New Roman" pitchFamily="18" charset="0"/>
                <a:cs typeface="Times New Roman" pitchFamily="18" charset="0"/>
              </a:rPr>
              <a:t>Editor</a:t>
            </a:r>
            <a:endParaRPr lang="en-US" b="1" dirty="0">
              <a:latin typeface="Times New Roman" pitchFamily="18" charset="0"/>
              <a:cs typeface="Times New Roman" pitchFamily="18" charset="0"/>
            </a:endParaRPr>
          </a:p>
          <a:p>
            <a:pPr marL="0" indent="0" algn="just">
              <a:buNone/>
            </a:pPr>
            <a:r>
              <a:rPr lang="en-US" dirty="0" smtClean="0">
                <a:latin typeface="Times New Roman" pitchFamily="18" charset="0"/>
                <a:cs typeface="Times New Roman" pitchFamily="18" charset="0"/>
              </a:rPr>
              <a:t>	The </a:t>
            </a:r>
            <a:r>
              <a:rPr lang="en-US" dirty="0">
                <a:latin typeface="Times New Roman" pitchFamily="18" charset="0"/>
                <a:cs typeface="Times New Roman" pitchFamily="18" charset="0"/>
              </a:rPr>
              <a:t>main screen below the Menu bar is known as a simple text editor used for writing the required code</a:t>
            </a:r>
            <a:r>
              <a:rPr lang="en-US" dirty="0" smtClean="0">
                <a:latin typeface="Times New Roman" pitchFamily="18" charset="0"/>
                <a:cs typeface="Times New Roman" pitchFamily="18" charset="0"/>
              </a:rPr>
              <a:t>.</a:t>
            </a:r>
          </a:p>
          <a:p>
            <a:pPr marL="0" indent="0" algn="just">
              <a:buNone/>
            </a:pPr>
            <a:endParaRPr lang="en-US" dirty="0">
              <a:latin typeface="Times New Roman" pitchFamily="18" charset="0"/>
              <a:cs typeface="Times New Roman" pitchFamily="18" charset="0"/>
            </a:endParaRPr>
          </a:p>
          <a:p>
            <a:pPr algn="just">
              <a:buNone/>
            </a:pPr>
            <a:r>
              <a:rPr lang="en-US" b="1" dirty="0" smtClean="0">
                <a:latin typeface="Times New Roman" pitchFamily="18" charset="0"/>
                <a:cs typeface="Times New Roman" pitchFamily="18" charset="0"/>
              </a:rPr>
              <a:t>3. Output </a:t>
            </a:r>
            <a:r>
              <a:rPr lang="en-US" b="1" dirty="0">
                <a:latin typeface="Times New Roman" pitchFamily="18" charset="0"/>
                <a:cs typeface="Times New Roman" pitchFamily="18" charset="0"/>
              </a:rPr>
              <a:t>Pane</a:t>
            </a:r>
            <a:endParaRPr lang="en-US" dirty="0">
              <a:latin typeface="Times New Roman" pitchFamily="18" charset="0"/>
              <a:cs typeface="Times New Roman" pitchFamily="18" charset="0"/>
            </a:endParaRPr>
          </a:p>
          <a:p>
            <a:pPr marL="0" indent="0" algn="just">
              <a:buNone/>
            </a:pPr>
            <a:r>
              <a:rPr lang="en-US" dirty="0" smtClean="0">
                <a:latin typeface="Times New Roman" pitchFamily="18" charset="0"/>
                <a:cs typeface="Times New Roman" pitchFamily="18" charset="0"/>
              </a:rPr>
              <a:t>	The </a:t>
            </a:r>
            <a:r>
              <a:rPr lang="en-US" dirty="0">
                <a:latin typeface="Times New Roman" pitchFamily="18" charset="0"/>
                <a:cs typeface="Times New Roman" pitchFamily="18" charset="0"/>
              </a:rPr>
              <a:t>bottom of the main screen is described as an Output Pane that mainly highlights the compilation status of the running code: the memory used by the code, and errors occurred in the program. You need to fix those errors before you intend to upload the hex file into your Arduino Module.</a:t>
            </a:r>
          </a:p>
          <a:p>
            <a:pPr algn="just">
              <a:buFont typeface="Wingdings" pitchFamily="2" charset="2"/>
              <a:buChar char="Ø"/>
            </a:pPr>
            <a:endParaRPr lang="en-US" dirty="0">
              <a:latin typeface="Times New Roman" pitchFamily="18" charset="0"/>
              <a:cs typeface="Times New Roman" pitchFamily="18" charset="0"/>
            </a:endParaRPr>
          </a:p>
        </p:txBody>
      </p:sp>
      <p:sp>
        <p:nvSpPr>
          <p:cNvPr id="4" name="Rectangle 3"/>
          <p:cNvSpPr/>
          <p:nvPr/>
        </p:nvSpPr>
        <p:spPr>
          <a:xfrm>
            <a:off x="10439400" y="22860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extLst>
      <p:ext uri="{BB962C8B-B14F-4D97-AF65-F5344CB8AC3E}">
        <p14:creationId xmlns:p14="http://schemas.microsoft.com/office/powerpoint/2010/main" xmlns="" val="38201687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pPr>
              <a:buFont typeface="Wingdings" pitchFamily="2" charset="2"/>
              <a:buChar char="v"/>
            </a:pPr>
            <a:r>
              <a:rPr lang="en-US" sz="4000" b="1" dirty="0" smtClean="0">
                <a:latin typeface="Times New Roman" pitchFamily="18" charset="0"/>
                <a:cs typeface="Times New Roman" pitchFamily="18" charset="0"/>
              </a:rPr>
              <a:t> </a:t>
            </a:r>
            <a:r>
              <a:rPr lang="en-US" sz="4000" b="1" u="sng" dirty="0" smtClean="0">
                <a:latin typeface="Times New Roman" pitchFamily="18" charset="0"/>
                <a:cs typeface="Times New Roman" pitchFamily="18" charset="0"/>
              </a:rPr>
              <a:t>Structure Of </a:t>
            </a:r>
            <a:r>
              <a:rPr lang="en-US" sz="4000" b="1" u="sng" dirty="0" err="1" smtClean="0">
                <a:latin typeface="Times New Roman" pitchFamily="18" charset="0"/>
                <a:cs typeface="Times New Roman" pitchFamily="18" charset="0"/>
              </a:rPr>
              <a:t>Arduino</a:t>
            </a:r>
            <a:r>
              <a:rPr lang="en-US" sz="4000" b="1" u="sng" dirty="0" smtClean="0">
                <a:latin typeface="Times New Roman" pitchFamily="18" charset="0"/>
                <a:cs typeface="Times New Roman" pitchFamily="18" charset="0"/>
              </a:rPr>
              <a:t> Sketch :</a:t>
            </a:r>
            <a:endParaRPr lang="en-US" sz="4000" u="sng" dirty="0">
              <a:latin typeface="Times New Roman" pitchFamily="18" charset="0"/>
              <a:cs typeface="Times New Roman" pitchFamily="18" charset="0"/>
            </a:endParaRPr>
          </a:p>
        </p:txBody>
      </p:sp>
      <p:sp>
        <p:nvSpPr>
          <p:cNvPr id="3" name="Content Placeholder 2"/>
          <p:cNvSpPr>
            <a:spLocks noGrp="1"/>
          </p:cNvSpPr>
          <p:nvPr>
            <p:ph idx="1"/>
          </p:nvPr>
        </p:nvSpPr>
        <p:spPr>
          <a:xfrm>
            <a:off x="228600" y="1447800"/>
            <a:ext cx="11658600" cy="5181600"/>
          </a:xfrm>
        </p:spPr>
        <p:txBody>
          <a:bodyPr>
            <a:normAutofit/>
          </a:bodyPr>
          <a:lstStyle/>
          <a:p>
            <a:pPr algn="just">
              <a:buFont typeface="Wingdings" pitchFamily="2" charset="2"/>
              <a:buChar char="Ø"/>
            </a:pP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Arduino</a:t>
            </a:r>
            <a:r>
              <a:rPr lang="en-US" dirty="0" smtClean="0">
                <a:latin typeface="Times New Roman" pitchFamily="18" charset="0"/>
                <a:cs typeface="Times New Roman" pitchFamily="18" charset="0"/>
              </a:rPr>
              <a:t> sketch </a:t>
            </a:r>
            <a:r>
              <a:rPr lang="en-US" dirty="0">
                <a:latin typeface="Times New Roman" pitchFamily="18" charset="0"/>
                <a:cs typeface="Times New Roman" pitchFamily="18" charset="0"/>
              </a:rPr>
              <a:t>consists of two mandatory functions known as </a:t>
            </a:r>
            <a:r>
              <a:rPr lang="en-US" dirty="0" smtClean="0">
                <a:latin typeface="Times New Roman" pitchFamily="18" charset="0"/>
                <a:cs typeface="Times New Roman" pitchFamily="18" charset="0"/>
              </a:rPr>
              <a:t>setup() and loop() functions. </a:t>
            </a:r>
          </a:p>
          <a:p>
            <a:pPr marL="571500" indent="-571500" algn="just">
              <a:buFont typeface="Courier New" pitchFamily="49" charset="0"/>
              <a:buChar char="o"/>
            </a:pPr>
            <a:r>
              <a:rPr lang="en-US" b="1" dirty="0" smtClean="0">
                <a:latin typeface="Times New Roman" pitchFamily="18" charset="0"/>
                <a:cs typeface="Times New Roman" pitchFamily="18" charset="0"/>
              </a:rPr>
              <a:t>SETUP() FUNCTION :</a:t>
            </a:r>
          </a:p>
          <a:p>
            <a:pPr marL="571500" indent="-571500" algn="just">
              <a:buNone/>
            </a:pPr>
            <a:r>
              <a:rPr lang="en-US" dirty="0" smtClean="0">
                <a:latin typeface="Times New Roman" pitchFamily="18" charset="0"/>
                <a:cs typeface="Times New Roman" pitchFamily="18" charset="0"/>
              </a:rPr>
              <a:t>		This </a:t>
            </a:r>
            <a:r>
              <a:rPr lang="en-US" dirty="0">
                <a:latin typeface="Times New Roman" pitchFamily="18" charset="0"/>
                <a:cs typeface="Times New Roman" pitchFamily="18" charset="0"/>
              </a:rPr>
              <a:t>function is only executed once every time that sketch is run and it will start it’s execution of instruction present in it once it has been programmed in our </a:t>
            </a:r>
            <a:r>
              <a:rPr lang="en-US" dirty="0" err="1">
                <a:latin typeface="Times New Roman" pitchFamily="18" charset="0"/>
                <a:cs typeface="Times New Roman" pitchFamily="18" charset="0"/>
              </a:rPr>
              <a:t>Arduino</a:t>
            </a: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board. It </a:t>
            </a:r>
            <a:r>
              <a:rPr lang="en-US" dirty="0">
                <a:latin typeface="Times New Roman" pitchFamily="18" charset="0"/>
                <a:cs typeface="Times New Roman" pitchFamily="18" charset="0"/>
              </a:rPr>
              <a:t>can be re-run by using reset </a:t>
            </a:r>
            <a:r>
              <a:rPr lang="en-US" dirty="0" smtClean="0">
                <a:latin typeface="Times New Roman" pitchFamily="18" charset="0"/>
                <a:cs typeface="Times New Roman" pitchFamily="18" charset="0"/>
              </a:rPr>
              <a:t>button. </a:t>
            </a:r>
            <a:endParaRPr lang="en-US" dirty="0">
              <a:latin typeface="Times New Roman" pitchFamily="18" charset="0"/>
              <a:cs typeface="Times New Roman" pitchFamily="18" charset="0"/>
            </a:endParaRPr>
          </a:p>
          <a:p>
            <a:pPr marL="571500" indent="-571500" algn="just">
              <a:buFont typeface="Courier New" pitchFamily="49" charset="0"/>
              <a:buChar char="o"/>
            </a:pPr>
            <a:r>
              <a:rPr lang="en-US" b="1" dirty="0" smtClean="0">
                <a:latin typeface="Times New Roman" pitchFamily="18" charset="0"/>
                <a:cs typeface="Times New Roman" pitchFamily="18" charset="0"/>
              </a:rPr>
              <a:t>LOOP() FUNCTION :</a:t>
            </a:r>
          </a:p>
          <a:p>
            <a:pPr marL="571500" indent="-571500" algn="just">
              <a:buNone/>
            </a:pPr>
            <a:r>
              <a:rPr lang="en-US" dirty="0" smtClean="0">
                <a:latin typeface="Times New Roman" pitchFamily="18" charset="0"/>
                <a:cs typeface="Times New Roman" pitchFamily="18" charset="0"/>
              </a:rPr>
              <a:t>		Statements </a:t>
            </a:r>
            <a:r>
              <a:rPr lang="en-US" dirty="0">
                <a:latin typeface="Times New Roman" pitchFamily="18" charset="0"/>
                <a:cs typeface="Times New Roman" pitchFamily="18" charset="0"/>
              </a:rPr>
              <a:t>present in loop () function will continuously run from top to bottom and then back to top</a:t>
            </a:r>
            <a:r>
              <a:rPr lang="en-US" dirty="0" smtClean="0">
                <a:latin typeface="Times New Roman" pitchFamily="18" charset="0"/>
                <a:cs typeface="Times New Roman" pitchFamily="18" charset="0"/>
              </a:rPr>
              <a:t>.</a:t>
            </a:r>
            <a:r>
              <a:rPr lang="en-US" dirty="0" smtClean="0"/>
              <a:t> </a:t>
            </a:r>
            <a:r>
              <a:rPr lang="en-US" dirty="0" smtClean="0">
                <a:latin typeface="Times New Roman" pitchFamily="18" charset="0"/>
                <a:cs typeface="Times New Roman" pitchFamily="18" charset="0"/>
              </a:rPr>
              <a:t>The operational functionality of </a:t>
            </a:r>
            <a:r>
              <a:rPr lang="en-US" dirty="0" err="1" smtClean="0">
                <a:latin typeface="Times New Roman" pitchFamily="18" charset="0"/>
                <a:cs typeface="Times New Roman" pitchFamily="18" charset="0"/>
              </a:rPr>
              <a:t>Arduino</a:t>
            </a:r>
            <a:r>
              <a:rPr lang="en-US" dirty="0" smtClean="0">
                <a:latin typeface="Times New Roman" pitchFamily="18" charset="0"/>
                <a:cs typeface="Times New Roman" pitchFamily="18" charset="0"/>
              </a:rPr>
              <a:t> takes place in loop () function. </a:t>
            </a:r>
            <a:endParaRPr lang="en-US" dirty="0">
              <a:latin typeface="Times New Roman" pitchFamily="18" charset="0"/>
              <a:cs typeface="Times New Roman" pitchFamily="18" charset="0"/>
            </a:endParaRPr>
          </a:p>
        </p:txBody>
      </p:sp>
      <p:sp>
        <p:nvSpPr>
          <p:cNvPr id="4" name="Rectangle 3"/>
          <p:cNvSpPr/>
          <p:nvPr/>
        </p:nvSpPr>
        <p:spPr>
          <a:xfrm>
            <a:off x="10591800" y="22860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extLst>
      <p:ext uri="{BB962C8B-B14F-4D97-AF65-F5344CB8AC3E}">
        <p14:creationId xmlns:p14="http://schemas.microsoft.com/office/powerpoint/2010/main" xmlns="" val="36398555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pPr>
              <a:buFont typeface="Wingdings" pitchFamily="2" charset="2"/>
              <a:buChar char="v"/>
            </a:pPr>
            <a:r>
              <a:rPr lang="en-US" sz="4000" b="1" u="sng" dirty="0" err="1">
                <a:latin typeface="Times New Roman" pitchFamily="18" charset="0"/>
                <a:cs typeface="Times New Roman" pitchFamily="18" charset="0"/>
              </a:rPr>
              <a:t>Arduino</a:t>
            </a:r>
            <a:r>
              <a:rPr lang="en-US" sz="4000" b="1" u="sng" dirty="0">
                <a:latin typeface="Times New Roman" pitchFamily="18" charset="0"/>
                <a:cs typeface="Times New Roman" pitchFamily="18" charset="0"/>
              </a:rPr>
              <a:t> </a:t>
            </a:r>
            <a:r>
              <a:rPr lang="en-US" sz="4000" b="1" u="sng" dirty="0" smtClean="0">
                <a:latin typeface="Times New Roman" pitchFamily="18" charset="0"/>
                <a:cs typeface="Times New Roman" pitchFamily="18" charset="0"/>
              </a:rPr>
              <a:t>Libraries Used </a:t>
            </a:r>
            <a:r>
              <a:rPr lang="en-US" sz="4000" b="1" dirty="0" smtClean="0">
                <a:latin typeface="Times New Roman" pitchFamily="18" charset="0"/>
                <a:cs typeface="Times New Roman" pitchFamily="18" charset="0"/>
              </a:rPr>
              <a:t>:</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152400" y="1371600"/>
            <a:ext cx="11506200" cy="5257800"/>
          </a:xfrm>
        </p:spPr>
        <p:txBody>
          <a:bodyPr>
            <a:normAutofit/>
          </a:bodyPr>
          <a:lstStyle/>
          <a:p>
            <a:pPr marL="514350" indent="-514350">
              <a:buFont typeface="+mj-lt"/>
              <a:buAutoNum type="arabicPeriod"/>
            </a:pPr>
            <a:r>
              <a:rPr lang="en-IN" b="1" dirty="0" err="1" smtClean="0">
                <a:latin typeface="Times New Roman" pitchFamily="18" charset="0"/>
                <a:cs typeface="Times New Roman" pitchFamily="18" charset="0"/>
              </a:rPr>
              <a:t>NewPing</a:t>
            </a:r>
            <a:r>
              <a:rPr lang="en-IN" b="1" dirty="0" smtClean="0">
                <a:latin typeface="Times New Roman" pitchFamily="18" charset="0"/>
                <a:cs typeface="Times New Roman" pitchFamily="18" charset="0"/>
              </a:rPr>
              <a:t> :</a:t>
            </a:r>
            <a:r>
              <a:rPr lang="en-US" b="1" dirty="0" smtClean="0">
                <a:latin typeface="Times New Roman" pitchFamily="18" charset="0"/>
                <a:cs typeface="Times New Roman" pitchFamily="18" charset="0"/>
              </a:rPr>
              <a:t> </a:t>
            </a:r>
          </a:p>
          <a:p>
            <a:pPr marL="514350" indent="-514350" algn="just">
              <a:buNone/>
            </a:pPr>
            <a:r>
              <a:rPr lang="en-US" dirty="0" smtClean="0">
                <a:latin typeface="Times New Roman" pitchFamily="18" charset="0"/>
                <a:cs typeface="Times New Roman" pitchFamily="18" charset="0"/>
              </a:rPr>
              <a:t>		The </a:t>
            </a:r>
            <a:r>
              <a:rPr lang="en-US" dirty="0" err="1" smtClean="0">
                <a:latin typeface="Times New Roman" pitchFamily="18" charset="0"/>
                <a:cs typeface="Times New Roman" pitchFamily="18" charset="0"/>
              </a:rPr>
              <a:t>NewPing</a:t>
            </a:r>
            <a:r>
              <a:rPr lang="en-US" dirty="0" smtClean="0">
                <a:latin typeface="Times New Roman" pitchFamily="18" charset="0"/>
                <a:cs typeface="Times New Roman" pitchFamily="18" charset="0"/>
              </a:rPr>
              <a:t> library is quite advanced and it considerably improves upon the accuracy of our original sketch. It also supports up to 15 ultrasonic sensors at once and it can directly output in centimeters, millimeters, inches or time duration. It won’t lag for a full second when no echo is received and it has a built-in median filter. </a:t>
            </a:r>
          </a:p>
          <a:p>
            <a:pPr marL="514350" indent="-514350">
              <a:buNone/>
            </a:pPr>
            <a:endParaRPr lang="en-US" dirty="0" smtClean="0">
              <a:latin typeface="Times New Roman" pitchFamily="18" charset="0"/>
              <a:cs typeface="Times New Roman" pitchFamily="18" charset="0"/>
            </a:endParaRPr>
          </a:p>
          <a:p>
            <a:pPr marL="514350" indent="-514350">
              <a:buAutoNum type="arabicPeriod" startAt="2"/>
            </a:pPr>
            <a:r>
              <a:rPr lang="en-IN" b="1" dirty="0" smtClean="0">
                <a:latin typeface="Times New Roman" pitchFamily="18" charset="0"/>
                <a:cs typeface="Times New Roman" pitchFamily="18" charset="0"/>
              </a:rPr>
              <a:t>Wire Library : </a:t>
            </a:r>
          </a:p>
          <a:p>
            <a:pPr marL="514350" indent="-514350" algn="just">
              <a:buNone/>
            </a:pPr>
            <a:r>
              <a:rPr lang="en-IN"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This library allows you to communicate with I2C / TWI devices. On the </a:t>
            </a:r>
            <a:r>
              <a:rPr lang="en-US" dirty="0" err="1" smtClean="0">
                <a:latin typeface="Times New Roman" pitchFamily="18" charset="0"/>
                <a:cs typeface="Times New Roman" pitchFamily="18" charset="0"/>
              </a:rPr>
              <a:t>Arduino</a:t>
            </a:r>
            <a:r>
              <a:rPr lang="en-US" dirty="0" smtClean="0">
                <a:latin typeface="Times New Roman" pitchFamily="18" charset="0"/>
                <a:cs typeface="Times New Roman" pitchFamily="18" charset="0"/>
              </a:rPr>
              <a:t> boards with the R3 layout (1.0 </a:t>
            </a:r>
            <a:r>
              <a:rPr lang="en-US" dirty="0" err="1" smtClean="0">
                <a:latin typeface="Times New Roman" pitchFamily="18" charset="0"/>
                <a:cs typeface="Times New Roman" pitchFamily="18" charset="0"/>
              </a:rPr>
              <a:t>pinout</a:t>
            </a:r>
            <a:r>
              <a:rPr lang="en-US" dirty="0" smtClean="0">
                <a:latin typeface="Times New Roman" pitchFamily="18" charset="0"/>
                <a:cs typeface="Times New Roman" pitchFamily="18" charset="0"/>
              </a:rPr>
              <a:t>), the SDA (data line) and SCL (clock line) are on the pin headers close to the AREF pin. </a:t>
            </a:r>
          </a:p>
          <a:p>
            <a:pPr marL="514350" indent="-514350">
              <a:buFont typeface="+mj-lt"/>
              <a:buAutoNum type="arabicPeriod"/>
            </a:pPr>
            <a:endParaRPr lang="en-US" dirty="0" smtClean="0"/>
          </a:p>
        </p:txBody>
      </p:sp>
      <p:sp>
        <p:nvSpPr>
          <p:cNvPr id="4" name="Rectangle 3"/>
          <p:cNvSpPr/>
          <p:nvPr/>
        </p:nvSpPr>
        <p:spPr>
          <a:xfrm>
            <a:off x="10515600" y="22860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extLst>
      <p:ext uri="{BB962C8B-B14F-4D97-AF65-F5344CB8AC3E}">
        <p14:creationId xmlns:p14="http://schemas.microsoft.com/office/powerpoint/2010/main" xmlns="" val="1485043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pPr>
              <a:buFont typeface="Wingdings" pitchFamily="2" charset="2"/>
              <a:buChar char="v"/>
            </a:pPr>
            <a:r>
              <a:rPr lang="en-US" sz="4000" b="1" dirty="0" err="1">
                <a:latin typeface="Times New Roman" pitchFamily="18" charset="0"/>
                <a:cs typeface="Times New Roman" pitchFamily="18" charset="0"/>
              </a:rPr>
              <a:t>Arduino</a:t>
            </a:r>
            <a:r>
              <a:rPr lang="en-US" sz="4000" b="1" dirty="0">
                <a:latin typeface="Times New Roman" pitchFamily="18" charset="0"/>
                <a:cs typeface="Times New Roman" pitchFamily="18" charset="0"/>
              </a:rPr>
              <a:t> </a:t>
            </a:r>
            <a:r>
              <a:rPr lang="en-US" sz="4000" b="1" dirty="0" smtClean="0">
                <a:latin typeface="Times New Roman" pitchFamily="18" charset="0"/>
                <a:cs typeface="Times New Roman" pitchFamily="18" charset="0"/>
              </a:rPr>
              <a:t>Libraries Used :</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152400" y="1600200"/>
            <a:ext cx="11506200" cy="5257800"/>
          </a:xfrm>
        </p:spPr>
        <p:txBody>
          <a:bodyPr>
            <a:normAutofit/>
          </a:bodyPr>
          <a:lstStyle/>
          <a:p>
            <a:pPr>
              <a:buNone/>
            </a:pPr>
            <a:r>
              <a:rPr lang="en-IN" dirty="0" smtClean="0">
                <a:latin typeface="Times New Roman" pitchFamily="18" charset="0"/>
                <a:cs typeface="Times New Roman" pitchFamily="18" charset="0"/>
              </a:rPr>
              <a:t>3. </a:t>
            </a:r>
            <a:r>
              <a:rPr lang="en-US" b="1" dirty="0" smtClean="0">
                <a:latin typeface="Times New Roman" pitchFamily="18" charset="0"/>
                <a:cs typeface="Times New Roman" pitchFamily="18" charset="0"/>
              </a:rPr>
              <a:t>ESP8266WiFi :</a:t>
            </a:r>
            <a:endParaRPr lang="en-US" dirty="0" smtClean="0"/>
          </a:p>
          <a:p>
            <a:pPr algn="just">
              <a:buNone/>
            </a:pPr>
            <a:r>
              <a:rPr lang="en-US" dirty="0" smtClean="0">
                <a:latin typeface="Times New Roman" pitchFamily="18" charset="0"/>
                <a:cs typeface="Times New Roman" pitchFamily="18" charset="0"/>
              </a:rPr>
              <a:t>		The Wi-Fi library for ESP8266 has been developed based on ESP8266 SDK, using the naming conventions and overall functionality philosophy of the </a:t>
            </a:r>
            <a:r>
              <a:rPr lang="en-US" dirty="0" err="1" smtClean="0">
                <a:latin typeface="Times New Roman" pitchFamily="18" charset="0"/>
                <a:cs typeface="Times New Roman" pitchFamily="18" charset="0"/>
              </a:rPr>
              <a:t>Arduino</a:t>
            </a:r>
            <a:r>
              <a:rPr lang="en-US" dirty="0" smtClean="0">
                <a:latin typeface="Times New Roman" pitchFamily="18" charset="0"/>
                <a:cs typeface="Times New Roman" pitchFamily="18" charset="0"/>
              </a:rPr>
              <a:t> Wi-Fi library. This library allows a </a:t>
            </a:r>
            <a:r>
              <a:rPr lang="en-US" dirty="0" err="1" smtClean="0">
                <a:latin typeface="Times New Roman" pitchFamily="18" charset="0"/>
                <a:cs typeface="Times New Roman" pitchFamily="18" charset="0"/>
              </a:rPr>
              <a:t>nodeMCU</a:t>
            </a:r>
            <a:r>
              <a:rPr lang="en-US" dirty="0" smtClean="0">
                <a:latin typeface="Times New Roman" pitchFamily="18" charset="0"/>
                <a:cs typeface="Times New Roman" pitchFamily="18" charset="0"/>
              </a:rPr>
              <a:t> board to connect to the internet. It can serve as either a server accepting incoming connections or a client making outgoing ones. </a:t>
            </a:r>
          </a:p>
          <a:p>
            <a:pPr marL="514350" indent="-514350">
              <a:buNone/>
            </a:pPr>
            <a:endParaRPr lang="en-US" dirty="0" smtClean="0">
              <a:latin typeface="Times New Roman" pitchFamily="18" charset="0"/>
              <a:cs typeface="Times New Roman" pitchFamily="18" charset="0"/>
            </a:endParaRPr>
          </a:p>
        </p:txBody>
      </p:sp>
      <p:sp>
        <p:nvSpPr>
          <p:cNvPr id="4" name="Rectangle 3"/>
          <p:cNvSpPr/>
          <p:nvPr/>
        </p:nvSpPr>
        <p:spPr>
          <a:xfrm>
            <a:off x="10515600" y="22860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extLst>
      <p:ext uri="{BB962C8B-B14F-4D97-AF65-F5344CB8AC3E}">
        <p14:creationId xmlns:p14="http://schemas.microsoft.com/office/powerpoint/2010/main" xmlns="" val="1485043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normAutofit/>
          </a:bodyPr>
          <a:lstStyle/>
          <a:p>
            <a:pPr>
              <a:buFont typeface="Wingdings" pitchFamily="2" charset="2"/>
              <a:buChar char="v"/>
            </a:pPr>
            <a:r>
              <a:rPr lang="en-US" sz="4000" b="1" u="sng" dirty="0">
                <a:latin typeface="Times New Roman" pitchFamily="18" charset="0"/>
                <a:cs typeface="Times New Roman" pitchFamily="18" charset="0"/>
              </a:rPr>
              <a:t>I2C Serial </a:t>
            </a:r>
            <a:r>
              <a:rPr lang="en-US" sz="4000" b="1" u="sng" dirty="0" smtClean="0">
                <a:latin typeface="Times New Roman" pitchFamily="18" charset="0"/>
                <a:cs typeface="Times New Roman" pitchFamily="18" charset="0"/>
              </a:rPr>
              <a:t>Communication </a:t>
            </a:r>
            <a:r>
              <a:rPr lang="en-US" sz="4000" b="1" dirty="0" smtClean="0">
                <a:latin typeface="Times New Roman" pitchFamily="18" charset="0"/>
                <a:cs typeface="Times New Roman" pitchFamily="18" charset="0"/>
              </a:rPr>
              <a:t>:</a:t>
            </a: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a:xfrm>
            <a:off x="228600" y="1371600"/>
            <a:ext cx="11506200" cy="4351338"/>
          </a:xfrm>
        </p:spPr>
        <p:txBody>
          <a:bodyPr/>
          <a:lstStyle/>
          <a:p>
            <a:r>
              <a:rPr lang="en-US" dirty="0" smtClean="0">
                <a:latin typeface="Times New Roman" pitchFamily="18" charset="0"/>
                <a:cs typeface="Times New Roman" pitchFamily="18" charset="0"/>
              </a:rPr>
              <a:t>The I2C communication bus is very popular and broadly used by many electronic devices because it can be easily implemented in many electronic designs which require communication between a master and multiple slave devices.</a:t>
            </a:r>
          </a:p>
          <a:p>
            <a:r>
              <a:rPr lang="en-US" dirty="0" smtClean="0">
                <a:latin typeface="Times New Roman" pitchFamily="18" charset="0"/>
                <a:cs typeface="Times New Roman" pitchFamily="18" charset="0"/>
              </a:rPr>
              <a:t>The easy implementations comes with the fact that only two wires are required for communication between up to almost 128 (112) devices when using 7 bits addressing and up to almost 1024 (1008) devices when using 10 bits addressing.</a:t>
            </a:r>
          </a:p>
          <a:p>
            <a:r>
              <a:rPr lang="en-US" dirty="0" smtClean="0">
                <a:latin typeface="Times New Roman" pitchFamily="18" charset="0"/>
                <a:cs typeface="Times New Roman" pitchFamily="18" charset="0"/>
              </a:rPr>
              <a:t>I2C is a serial communication protocol, so data is transferred bit by bit along a single wire (the SDA line).</a:t>
            </a:r>
          </a:p>
          <a:p>
            <a:endParaRPr lang="en-US" dirty="0"/>
          </a:p>
        </p:txBody>
      </p:sp>
      <p:sp>
        <p:nvSpPr>
          <p:cNvPr id="4" name="Rectangle 3"/>
          <p:cNvSpPr/>
          <p:nvPr/>
        </p:nvSpPr>
        <p:spPr>
          <a:xfrm>
            <a:off x="10591800" y="22860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extLst>
      <p:ext uri="{BB962C8B-B14F-4D97-AF65-F5344CB8AC3E}">
        <p14:creationId xmlns:p14="http://schemas.microsoft.com/office/powerpoint/2010/main" xmlns="" val="9037189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6037"/>
            <a:ext cx="10515600" cy="1096963"/>
          </a:xfrm>
        </p:spPr>
        <p:txBody>
          <a:bodyPr>
            <a:normAutofit/>
          </a:bodyPr>
          <a:lstStyle/>
          <a:p>
            <a:pPr>
              <a:buFont typeface="Wingdings" pitchFamily="2" charset="2"/>
              <a:buChar char="v"/>
            </a:pPr>
            <a:r>
              <a:rPr lang="en-IN" sz="4000" dirty="0" smtClean="0">
                <a:latin typeface="Times New Roman" pitchFamily="18" charset="0"/>
                <a:cs typeface="Times New Roman" pitchFamily="18" charset="0"/>
              </a:rPr>
              <a:t> </a:t>
            </a:r>
            <a:r>
              <a:rPr lang="en-IN" sz="4000" b="1" u="sng" dirty="0" smtClean="0">
                <a:latin typeface="Times New Roman" pitchFamily="18" charset="0"/>
                <a:cs typeface="Times New Roman" pitchFamily="18" charset="0"/>
              </a:rPr>
              <a:t>Working of I2C </a:t>
            </a:r>
            <a:r>
              <a:rPr lang="en-IN" sz="4000" b="1" dirty="0" smtClean="0">
                <a:latin typeface="Times New Roman" pitchFamily="18" charset="0"/>
                <a:cs typeface="Times New Roman" pitchFamily="18" charset="0"/>
              </a:rPr>
              <a:t>:</a:t>
            </a:r>
            <a:endParaRPr lang="en-IN" sz="4000" b="1" dirty="0">
              <a:latin typeface="Times New Roman" pitchFamily="18" charset="0"/>
              <a:cs typeface="Times New Roman" pitchFamily="18" charset="0"/>
            </a:endParaRPr>
          </a:p>
        </p:txBody>
      </p:sp>
      <p:pic>
        <p:nvPicPr>
          <p:cNvPr id="29697" name="Picture 1"/>
          <p:cNvPicPr>
            <a:picLocks noGrp="1" noChangeAspect="1" noChangeArrowheads="1"/>
          </p:cNvPicPr>
          <p:nvPr>
            <p:ph idx="1"/>
          </p:nvPr>
        </p:nvPicPr>
        <p:blipFill>
          <a:blip r:embed="rId2" cstate="print"/>
          <a:srcRect/>
          <a:stretch>
            <a:fillRect/>
          </a:stretch>
        </p:blipFill>
        <p:spPr bwMode="auto">
          <a:xfrm>
            <a:off x="2103120" y="4724400"/>
            <a:ext cx="8138160" cy="2004060"/>
          </a:xfrm>
          <a:prstGeom prst="rect">
            <a:avLst/>
          </a:prstGeom>
          <a:noFill/>
          <a:ln w="9525">
            <a:noFill/>
            <a:miter lim="800000"/>
            <a:headEnd/>
            <a:tailEnd/>
          </a:ln>
          <a:effectLst/>
        </p:spPr>
      </p:pic>
      <p:sp>
        <p:nvSpPr>
          <p:cNvPr id="5" name="Rectangle 4"/>
          <p:cNvSpPr/>
          <p:nvPr/>
        </p:nvSpPr>
        <p:spPr>
          <a:xfrm>
            <a:off x="381000" y="1066800"/>
            <a:ext cx="11506200" cy="3539430"/>
          </a:xfrm>
          <a:prstGeom prst="rect">
            <a:avLst/>
          </a:prstGeom>
        </p:spPr>
        <p:txBody>
          <a:bodyPr wrap="square">
            <a:spAutoFit/>
          </a:bodyPr>
          <a:lstStyle/>
          <a:p>
            <a:pPr marL="180975" indent="-180975">
              <a:buFont typeface="Arial" pitchFamily="34" charset="0"/>
              <a:buChar char="•"/>
            </a:pPr>
            <a:r>
              <a:rPr lang="en-US" sz="2800" dirty="0" smtClean="0">
                <a:latin typeface="Times New Roman" pitchFamily="18" charset="0"/>
                <a:cs typeface="Times New Roman" pitchFamily="18" charset="0"/>
              </a:rPr>
              <a:t>Each device has a preset ID or a unique device address so the master can  choose with which devices will be communicating.</a:t>
            </a:r>
          </a:p>
          <a:p>
            <a:pPr marL="180975" indent="-180975">
              <a:buFont typeface="Arial" pitchFamily="34" charset="0"/>
              <a:buChar char="•"/>
            </a:pPr>
            <a:r>
              <a:rPr lang="en-US" sz="2800" dirty="0" smtClean="0">
                <a:latin typeface="Times New Roman" pitchFamily="18" charset="0"/>
                <a:cs typeface="Times New Roman" pitchFamily="18" charset="0"/>
              </a:rPr>
              <a:t>With I2C, data is transferred in messages. Messages are broken up into frames of data. Each message has an address frame that contains the binary address of the slave, and one or more data frames that contain the data being transmitted.</a:t>
            </a:r>
          </a:p>
          <a:p>
            <a:pPr marL="180975" indent="-180975">
              <a:buFont typeface="Arial" pitchFamily="34" charset="0"/>
              <a:buChar char="•"/>
            </a:pPr>
            <a:r>
              <a:rPr lang="en-US" sz="2800" dirty="0" smtClean="0">
                <a:latin typeface="Times New Roman" pitchFamily="18" charset="0"/>
                <a:cs typeface="Times New Roman" pitchFamily="18" charset="0"/>
              </a:rPr>
              <a:t>The message also includes start and stop conditions, read/write bits, and ACK/NACK bits between each data frame.</a:t>
            </a:r>
            <a:endParaRPr lang="en-US" sz="2800" dirty="0">
              <a:latin typeface="Times New Roman" pitchFamily="18" charset="0"/>
              <a:cs typeface="Times New Roman" pitchFamily="18" charset="0"/>
            </a:endParaRPr>
          </a:p>
        </p:txBody>
      </p:sp>
      <p:sp>
        <p:nvSpPr>
          <p:cNvPr id="6" name="Rectangle 5"/>
          <p:cNvSpPr/>
          <p:nvPr/>
        </p:nvSpPr>
        <p:spPr>
          <a:xfrm>
            <a:off x="10529136" y="7620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76600" y="2353270"/>
            <a:ext cx="5878532" cy="923330"/>
          </a:xfrm>
          <a:prstGeom prst="rect">
            <a:avLst/>
          </a:prstGeom>
          <a:noFill/>
        </p:spPr>
        <p:txBody>
          <a:bodyPr wrap="none" lIns="91440" tIns="45720" rIns="91440" bIns="45720">
            <a:spAutoFit/>
          </a:bodyPr>
          <a:lstStyle/>
          <a:p>
            <a:pPr algn="ctr"/>
            <a:r>
              <a:rPr lang="en-US" sz="5400" b="1" cap="none" spc="100" dirty="0" smtClean="0">
                <a:ln w="18000">
                  <a:solidFill>
                    <a:schemeClr val="accent1">
                      <a:satMod val="200000"/>
                      <a:tint val="72000"/>
                    </a:schemeClr>
                  </a:solidFill>
                  <a:prstDash val="solid"/>
                </a:ln>
                <a:solidFill>
                  <a:schemeClr val="accent1">
                    <a:lumMod val="50000"/>
                  </a:schemeClr>
                </a:solidFill>
                <a:effectLst>
                  <a:outerShdw blurRad="25000" dist="20000" dir="16020000" algn="tl">
                    <a:schemeClr val="accent1">
                      <a:satMod val="200000"/>
                      <a:shade val="1000"/>
                      <a:alpha val="60000"/>
                    </a:schemeClr>
                  </a:outerShdw>
                </a:effectLst>
                <a:latin typeface="Times New Roman" panose="02020603050405020304" pitchFamily="18" charset="0"/>
                <a:cs typeface="Times New Roman" panose="02020603050405020304" pitchFamily="18" charset="0"/>
              </a:rPr>
              <a:t>INTRODUCTION</a:t>
            </a:r>
            <a:endParaRPr lang="en-IN" sz="5400" b="1" cap="none" spc="100" dirty="0">
              <a:ln w="18000">
                <a:solidFill>
                  <a:schemeClr val="accent1">
                    <a:satMod val="200000"/>
                    <a:tint val="72000"/>
                  </a:schemeClr>
                </a:solidFill>
                <a:prstDash val="solid"/>
              </a:ln>
              <a:solidFill>
                <a:schemeClr val="accent1">
                  <a:lumMod val="50000"/>
                </a:schemeClr>
              </a:solidFill>
              <a:effectLst>
                <a:outerShdw blurRad="25000" dist="20000" dir="16020000" algn="tl">
                  <a:schemeClr val="accent1">
                    <a:satMod val="200000"/>
                    <a:shade val="1000"/>
                    <a:alpha val="60000"/>
                  </a:schemeClr>
                </a:outerShdw>
              </a:effectLst>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2237"/>
            <a:ext cx="10515600" cy="1325563"/>
          </a:xfrm>
        </p:spPr>
        <p:txBody>
          <a:bodyPr/>
          <a:lstStyle/>
          <a:p>
            <a:pPr>
              <a:buFont typeface="Wingdings" pitchFamily="2" charset="2"/>
              <a:buChar char="v"/>
            </a:pPr>
            <a:r>
              <a:rPr lang="en-US" b="1" u="sng" dirty="0">
                <a:latin typeface="Times New Roman" pitchFamily="18" charset="0"/>
                <a:cs typeface="Times New Roman" pitchFamily="18" charset="0"/>
              </a:rPr>
              <a:t>Power </a:t>
            </a:r>
            <a:r>
              <a:rPr lang="en-US" b="1" u="sng" dirty="0" smtClean="0">
                <a:latin typeface="Times New Roman" pitchFamily="18" charset="0"/>
                <a:cs typeface="Times New Roman" pitchFamily="18" charset="0"/>
              </a:rPr>
              <a:t>Unit</a:t>
            </a:r>
            <a:r>
              <a:rPr lang="en-US" b="1"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838200" y="1600200"/>
            <a:ext cx="10515600" cy="4351338"/>
          </a:xfrm>
        </p:spPr>
        <p:txBody>
          <a:bodyPr/>
          <a:lstStyle/>
          <a:p>
            <a:pPr algn="just">
              <a:buFont typeface="Wingdings" pitchFamily="2" charset="2"/>
              <a:buChar char="Ø"/>
            </a:pPr>
            <a:r>
              <a:rPr lang="en-US" dirty="0">
                <a:latin typeface="Times New Roman" pitchFamily="18" charset="0"/>
                <a:cs typeface="Times New Roman" pitchFamily="18" charset="0"/>
              </a:rPr>
              <a:t>Solar energy can </a:t>
            </a:r>
            <a:r>
              <a:rPr lang="en-US" dirty="0" smtClean="0">
                <a:latin typeface="Times New Roman" pitchFamily="18" charset="0"/>
                <a:cs typeface="Times New Roman" pitchFamily="18" charset="0"/>
              </a:rPr>
              <a:t>be </a:t>
            </a:r>
            <a:r>
              <a:rPr lang="en-US" dirty="0">
                <a:latin typeface="Times New Roman" pitchFamily="18" charset="0"/>
                <a:cs typeface="Times New Roman" pitchFamily="18" charset="0"/>
              </a:rPr>
              <a:t>used to meet our electricity </a:t>
            </a:r>
            <a:r>
              <a:rPr lang="en-US" dirty="0" smtClean="0">
                <a:latin typeface="Times New Roman" pitchFamily="18" charset="0"/>
                <a:cs typeface="Times New Roman" pitchFamily="18" charset="0"/>
              </a:rPr>
              <a:t>requirements.</a:t>
            </a:r>
          </a:p>
          <a:p>
            <a:pPr algn="just">
              <a:buFont typeface="Wingdings" pitchFamily="2" charset="2"/>
              <a:buChar char="Ø"/>
            </a:pPr>
            <a:r>
              <a:rPr lang="en-US" dirty="0" smtClean="0">
                <a:latin typeface="Times New Roman" pitchFamily="18" charset="0"/>
                <a:cs typeface="Times New Roman" pitchFamily="18" charset="0"/>
              </a:rPr>
              <a:t>Through </a:t>
            </a:r>
            <a:r>
              <a:rPr lang="en-US" dirty="0">
                <a:latin typeface="Times New Roman" pitchFamily="18" charset="0"/>
                <a:cs typeface="Times New Roman" pitchFamily="18" charset="0"/>
              </a:rPr>
              <a:t>solar photovoltaic (SPV) cells, solar radiation gets converted into DC electricity directly. </a:t>
            </a:r>
            <a:endParaRPr lang="en-US" dirty="0" smtClean="0">
              <a:latin typeface="Times New Roman" pitchFamily="18" charset="0"/>
              <a:cs typeface="Times New Roman" pitchFamily="18" charset="0"/>
            </a:endParaRPr>
          </a:p>
          <a:p>
            <a:pPr algn="just">
              <a:buFont typeface="Wingdings" pitchFamily="2" charset="2"/>
              <a:buChar char="Ø"/>
            </a:pPr>
            <a:r>
              <a:rPr lang="en-US" dirty="0" smtClean="0">
                <a:latin typeface="Times New Roman" pitchFamily="18" charset="0"/>
                <a:cs typeface="Times New Roman" pitchFamily="18" charset="0"/>
              </a:rPr>
              <a:t>This </a:t>
            </a:r>
            <a:r>
              <a:rPr lang="en-US" dirty="0">
                <a:latin typeface="Times New Roman" pitchFamily="18" charset="0"/>
                <a:cs typeface="Times New Roman" pitchFamily="18" charset="0"/>
              </a:rPr>
              <a:t>electricity can either be used as it is or can be stored in the battery. </a:t>
            </a:r>
          </a:p>
          <a:p>
            <a:pPr algn="just">
              <a:buFont typeface="Wingdings" pitchFamily="2" charset="2"/>
              <a:buChar char="Ø"/>
            </a:pPr>
            <a:r>
              <a:rPr lang="en-US" dirty="0">
                <a:latin typeface="Times New Roman" pitchFamily="18" charset="0"/>
                <a:cs typeface="Times New Roman" pitchFamily="18" charset="0"/>
              </a:rPr>
              <a:t>solar power systems consist of a core set of components</a:t>
            </a:r>
          </a:p>
          <a:p>
            <a:pPr marL="0" lvl="0" indent="0" algn="just">
              <a:buNone/>
            </a:pPr>
            <a:r>
              <a:rPr lang="en-US" dirty="0" smtClean="0">
                <a:latin typeface="Times New Roman" pitchFamily="18" charset="0"/>
                <a:cs typeface="Times New Roman" pitchFamily="18" charset="0"/>
              </a:rPr>
              <a:t>	Solar </a:t>
            </a:r>
            <a:r>
              <a:rPr lang="en-US" dirty="0">
                <a:latin typeface="Times New Roman" pitchFamily="18" charset="0"/>
                <a:cs typeface="Times New Roman" pitchFamily="18" charset="0"/>
              </a:rPr>
              <a:t>Panels</a:t>
            </a:r>
          </a:p>
          <a:p>
            <a:pPr marL="0" lvl="0" indent="0" algn="just">
              <a:buNone/>
            </a:pPr>
            <a:r>
              <a:rPr lang="en-US" dirty="0" smtClean="0">
                <a:latin typeface="Times New Roman" pitchFamily="18" charset="0"/>
                <a:cs typeface="Times New Roman" pitchFamily="18" charset="0"/>
              </a:rPr>
              <a:t>	Batteries</a:t>
            </a:r>
            <a:endParaRPr lang="en-US" dirty="0">
              <a:latin typeface="Times New Roman" pitchFamily="18" charset="0"/>
              <a:cs typeface="Times New Roman" pitchFamily="18" charset="0"/>
            </a:endParaRPr>
          </a:p>
          <a:p>
            <a:pPr marL="0" lvl="0" indent="0" algn="just">
              <a:buNone/>
            </a:pPr>
            <a:r>
              <a:rPr lang="en-US" dirty="0" smtClean="0">
                <a:latin typeface="Times New Roman" pitchFamily="18" charset="0"/>
                <a:cs typeface="Times New Roman" pitchFamily="18" charset="0"/>
              </a:rPr>
              <a:t>	Charge </a:t>
            </a:r>
            <a:r>
              <a:rPr lang="en-US" dirty="0">
                <a:latin typeface="Times New Roman" pitchFamily="18" charset="0"/>
                <a:cs typeface="Times New Roman" pitchFamily="18" charset="0"/>
              </a:rPr>
              <a:t>Controllers</a:t>
            </a:r>
          </a:p>
          <a:p>
            <a:pPr algn="just">
              <a:buFont typeface="Wingdings" pitchFamily="2" charset="2"/>
              <a:buChar char="Ø"/>
            </a:pPr>
            <a:endParaRPr lang="en-US" dirty="0">
              <a:latin typeface="Times New Roman" pitchFamily="18" charset="0"/>
              <a:cs typeface="Times New Roman" pitchFamily="18" charset="0"/>
            </a:endParaRPr>
          </a:p>
        </p:txBody>
      </p:sp>
      <p:sp>
        <p:nvSpPr>
          <p:cNvPr id="4" name="Rectangle 3"/>
          <p:cNvSpPr/>
          <p:nvPr/>
        </p:nvSpPr>
        <p:spPr>
          <a:xfrm>
            <a:off x="10591800" y="22860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extLst>
      <p:ext uri="{BB962C8B-B14F-4D97-AF65-F5344CB8AC3E}">
        <p14:creationId xmlns:p14="http://schemas.microsoft.com/office/powerpoint/2010/main" xmlns="" val="14530652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7740316" cy="6400800"/>
          </a:xfrm>
        </p:spPr>
        <p:txBody>
          <a:bodyPr>
            <a:normAutofit fontScale="92500" lnSpcReduction="10000"/>
          </a:bodyPr>
          <a:lstStyle/>
          <a:p>
            <a:pPr algn="just"/>
            <a:r>
              <a:rPr lang="en-US" b="1" dirty="0" smtClean="0">
                <a:latin typeface="Times New Roman" pitchFamily="18" charset="0"/>
                <a:cs typeface="Times New Roman" pitchFamily="18" charset="0"/>
              </a:rPr>
              <a:t>Solar Panel</a:t>
            </a:r>
          </a:p>
          <a:p>
            <a:pPr marL="0" indent="0" algn="just">
              <a:buNone/>
            </a:pPr>
            <a:r>
              <a:rPr lang="en-US" dirty="0" smtClean="0">
                <a:latin typeface="Times New Roman" pitchFamily="18" charset="0"/>
                <a:cs typeface="Times New Roman" pitchFamily="18" charset="0"/>
              </a:rPr>
              <a:t>	A </a:t>
            </a:r>
            <a:r>
              <a:rPr lang="en-US" dirty="0">
                <a:latin typeface="Times New Roman" pitchFamily="18" charset="0"/>
                <a:cs typeface="Times New Roman" pitchFamily="18" charset="0"/>
              </a:rPr>
              <a:t>solar panel is a collection of solar cells, The solar panel converts the solar energy into electrical </a:t>
            </a:r>
            <a:r>
              <a:rPr lang="en-US" dirty="0" smtClean="0">
                <a:latin typeface="Times New Roman" pitchFamily="18" charset="0"/>
                <a:cs typeface="Times New Roman" pitchFamily="18" charset="0"/>
              </a:rPr>
              <a:t>energy</a:t>
            </a:r>
          </a:p>
          <a:p>
            <a:pPr algn="just"/>
            <a:r>
              <a:rPr lang="en-US" b="1" dirty="0" smtClean="0">
                <a:latin typeface="Times New Roman" pitchFamily="18" charset="0"/>
                <a:cs typeface="Times New Roman" pitchFamily="18" charset="0"/>
              </a:rPr>
              <a:t>Solar Battery</a:t>
            </a:r>
          </a:p>
          <a:p>
            <a:pPr marL="0" indent="0" algn="just">
              <a:buNone/>
            </a:pPr>
            <a:r>
              <a:rPr lang="en-US" b="1" dirty="0">
                <a:solidFill>
                  <a:srgbClr val="FF0000"/>
                </a:solidFill>
                <a:latin typeface="Times New Roman" pitchFamily="18" charset="0"/>
                <a:cs typeface="Times New Roman" pitchFamily="18" charset="0"/>
              </a:rPr>
              <a:t>	</a:t>
            </a:r>
            <a:r>
              <a:rPr lang="en-US" dirty="0" smtClean="0">
                <a:latin typeface="Times New Roman" pitchFamily="18" charset="0"/>
                <a:cs typeface="Times New Roman" pitchFamily="18" charset="0"/>
              </a:rPr>
              <a:t>Solar Battery is used to store power which is generate by Solar Panel which is used further.</a:t>
            </a:r>
            <a:endParaRPr lang="en-US" dirty="0">
              <a:latin typeface="Times New Roman" pitchFamily="18" charset="0"/>
              <a:cs typeface="Times New Roman" pitchFamily="18" charset="0"/>
            </a:endParaRPr>
          </a:p>
          <a:p>
            <a:pPr marL="0" indent="0" algn="just">
              <a:buNone/>
            </a:pPr>
            <a:endParaRPr lang="en-US" dirty="0" smtClean="0">
              <a:latin typeface="Times New Roman" pitchFamily="18" charset="0"/>
              <a:cs typeface="Times New Roman" pitchFamily="18" charset="0"/>
            </a:endParaRPr>
          </a:p>
          <a:p>
            <a:pPr algn="just"/>
            <a:r>
              <a:rPr lang="en-US" b="1" dirty="0" smtClean="0">
                <a:latin typeface="Times New Roman" pitchFamily="18" charset="0"/>
                <a:cs typeface="Times New Roman" pitchFamily="18" charset="0"/>
              </a:rPr>
              <a:t>Solar </a:t>
            </a:r>
            <a:r>
              <a:rPr lang="en-US" b="1" dirty="0">
                <a:latin typeface="Times New Roman" pitchFamily="18" charset="0"/>
                <a:cs typeface="Times New Roman" pitchFamily="18" charset="0"/>
              </a:rPr>
              <a:t>Charge </a:t>
            </a:r>
            <a:r>
              <a:rPr lang="en-US" b="1" dirty="0" smtClean="0">
                <a:latin typeface="Times New Roman" pitchFamily="18" charset="0"/>
                <a:cs typeface="Times New Roman" pitchFamily="18" charset="0"/>
              </a:rPr>
              <a:t>Controller</a:t>
            </a:r>
          </a:p>
          <a:p>
            <a:pPr marL="0" indent="0" algn="just">
              <a:buNone/>
            </a:pPr>
            <a:r>
              <a:rPr lang="en-US" dirty="0" smtClean="0">
                <a:latin typeface="Times New Roman" pitchFamily="18" charset="0"/>
                <a:cs typeface="Times New Roman" pitchFamily="18" charset="0"/>
              </a:rPr>
              <a:t>	A </a:t>
            </a:r>
            <a:r>
              <a:rPr lang="en-US" dirty="0">
                <a:latin typeface="Times New Roman" pitchFamily="18" charset="0"/>
                <a:cs typeface="Times New Roman" pitchFamily="18" charset="0"/>
              </a:rPr>
              <a:t>charge controller is an essential part of nearly all power systems that charge </a:t>
            </a:r>
            <a:r>
              <a:rPr lang="en-US" dirty="0" smtClean="0">
                <a:latin typeface="Times New Roman" pitchFamily="18" charset="0"/>
                <a:cs typeface="Times New Roman" pitchFamily="18" charset="0"/>
              </a:rPr>
              <a:t>batteries Whether </a:t>
            </a:r>
            <a:r>
              <a:rPr lang="en-US" dirty="0">
                <a:latin typeface="Times New Roman" pitchFamily="18" charset="0"/>
                <a:cs typeface="Times New Roman" pitchFamily="18" charset="0"/>
              </a:rPr>
              <a:t>the power source is PV, wind, hydro, fuel or utility </a:t>
            </a:r>
            <a:r>
              <a:rPr lang="en-US" dirty="0" smtClean="0">
                <a:latin typeface="Times New Roman" pitchFamily="18" charset="0"/>
                <a:cs typeface="Times New Roman" pitchFamily="18" charset="0"/>
              </a:rPr>
              <a:t>grid</a:t>
            </a:r>
          </a:p>
          <a:p>
            <a:pPr marL="0" indent="0" algn="just">
              <a:buNone/>
            </a:pPr>
            <a:r>
              <a:rPr lang="en-US" dirty="0" smtClean="0">
                <a:latin typeface="Times New Roman" pitchFamily="18" charset="0"/>
                <a:cs typeface="Times New Roman" pitchFamily="18" charset="0"/>
              </a:rPr>
              <a:t>	Charge </a:t>
            </a:r>
            <a:r>
              <a:rPr lang="en-US" dirty="0">
                <a:latin typeface="Times New Roman" pitchFamily="18" charset="0"/>
                <a:cs typeface="Times New Roman" pitchFamily="18" charset="0"/>
              </a:rPr>
              <a:t>controllers block reverse current and prevent battery overcharge</a:t>
            </a:r>
            <a:r>
              <a:rPr lang="en-US" dirty="0" smtClean="0">
                <a:latin typeface="Times New Roman" pitchFamily="18" charset="0"/>
                <a:cs typeface="Times New Roman" pitchFamily="18" charset="0"/>
              </a:rPr>
              <a:t>.</a:t>
            </a:r>
          </a:p>
          <a:p>
            <a:pPr marL="0" indent="0" algn="just">
              <a:buNone/>
            </a:pPr>
            <a:r>
              <a:rPr lang="en-US" dirty="0" smtClean="0">
                <a:latin typeface="Times New Roman" pitchFamily="18" charset="0"/>
                <a:cs typeface="Times New Roman" pitchFamily="18" charset="0"/>
              </a:rPr>
              <a:t>	Protect </a:t>
            </a:r>
            <a:r>
              <a:rPr lang="en-US" dirty="0">
                <a:latin typeface="Times New Roman" pitchFamily="18" charset="0"/>
                <a:cs typeface="Times New Roman" pitchFamily="18" charset="0"/>
              </a:rPr>
              <a:t>from electrical overload and display battery status and the flow of power</a:t>
            </a:r>
          </a:p>
        </p:txBody>
      </p:sp>
      <p:pic>
        <p:nvPicPr>
          <p:cNvPr id="4" name="Picture 3" descr="C:\Users\ABCD\AppData\Local\Microsoft\Windows\INetCache\Content.Word\1st_602e7bda-c6bc-4d0d-b46e-975725fe9b4d_x700.jpg"/>
          <p:cNvPicPr/>
          <p:nvPr/>
        </p:nvPicPr>
        <p:blipFill>
          <a:blip r:embed="rId2" cstate="print"/>
          <a:srcRect/>
          <a:stretch>
            <a:fillRect/>
          </a:stretch>
        </p:blipFill>
        <p:spPr bwMode="auto">
          <a:xfrm>
            <a:off x="8686800" y="-1"/>
            <a:ext cx="3505200" cy="2179555"/>
          </a:xfrm>
          <a:prstGeom prst="rect">
            <a:avLst/>
          </a:prstGeom>
          <a:noFill/>
          <a:ln w="9525">
            <a:noFill/>
            <a:miter lim="800000"/>
            <a:headEnd/>
            <a:tailEnd/>
          </a:ln>
        </p:spPr>
      </p:pic>
      <p:pic>
        <p:nvPicPr>
          <p:cNvPr id="4098" name="Picture 2" descr="12v-7-5ah-smf-battery-solance-original-imafg2hgeashp5y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686800" y="2179555"/>
            <a:ext cx="3505200" cy="2412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9" name="Picture 3" descr="b9d65c1b-a525-415d-99e1-c8ab1c0116f7"/>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686800" y="4592554"/>
            <a:ext cx="3461964" cy="2257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259662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10515600" cy="930275"/>
          </a:xfrm>
        </p:spPr>
        <p:txBody>
          <a:bodyPr>
            <a:normAutofit fontScale="90000"/>
          </a:bodyPr>
          <a:lstStyle/>
          <a:p>
            <a:pPr marL="571500" indent="-571500">
              <a:buFont typeface="Wingdings" panose="05000000000000000000" pitchFamily="2" charset="2"/>
              <a:buChar char="v"/>
            </a:pPr>
            <a:r>
              <a:rPr lang="en-US" b="1" u="sng" dirty="0">
                <a:latin typeface="Times New Roman" pitchFamily="18" charset="0"/>
                <a:cs typeface="Times New Roman" pitchFamily="18" charset="0"/>
              </a:rPr>
              <a:t>Solar PV system </a:t>
            </a:r>
            <a:r>
              <a:rPr lang="en-US" b="1" u="sng" dirty="0" smtClean="0">
                <a:latin typeface="Times New Roman" pitchFamily="18" charset="0"/>
                <a:cs typeface="Times New Roman" pitchFamily="18" charset="0"/>
              </a:rPr>
              <a:t>sizing:</a:t>
            </a:r>
            <a:r>
              <a:rPr lang="en-US" u="sng" dirty="0">
                <a:latin typeface="Times New Roman" pitchFamily="18" charset="0"/>
                <a:cs typeface="Times New Roman" pitchFamily="18" charset="0"/>
              </a:rPr>
              <a:t/>
            </a:r>
            <a:br>
              <a:rPr lang="en-US" u="sng" dirty="0">
                <a:latin typeface="Times New Roman" pitchFamily="18" charset="0"/>
                <a:cs typeface="Times New Roman" pitchFamily="18" charset="0"/>
              </a:rPr>
            </a:br>
            <a:endParaRPr lang="en-US" u="sng" dirty="0">
              <a:latin typeface="Times New Roman" pitchFamily="18" charset="0"/>
              <a:cs typeface="Times New Roman" pitchFamily="18" charset="0"/>
            </a:endParaRPr>
          </a:p>
        </p:txBody>
      </p:sp>
      <p:sp>
        <p:nvSpPr>
          <p:cNvPr id="3" name="Content Placeholder 2"/>
          <p:cNvSpPr>
            <a:spLocks noGrp="1"/>
          </p:cNvSpPr>
          <p:nvPr>
            <p:ph idx="1"/>
          </p:nvPr>
        </p:nvSpPr>
        <p:spPr>
          <a:xfrm>
            <a:off x="838200" y="1219200"/>
            <a:ext cx="10515600" cy="5638800"/>
          </a:xfrm>
        </p:spPr>
        <p:txBody>
          <a:bodyPr>
            <a:normAutofit lnSpcReduction="10000"/>
          </a:bodyPr>
          <a:lstStyle/>
          <a:p>
            <a:pPr>
              <a:buFont typeface="Wingdings" panose="05000000000000000000" pitchFamily="2" charset="2"/>
              <a:buChar char="q"/>
            </a:pPr>
            <a:r>
              <a:rPr lang="en-US" b="1" dirty="0">
                <a:latin typeface="Times New Roman" pitchFamily="18" charset="0"/>
                <a:cs typeface="Times New Roman" pitchFamily="18" charset="0"/>
              </a:rPr>
              <a:t>Determine power consumption </a:t>
            </a:r>
            <a:r>
              <a:rPr lang="en-US" b="1" dirty="0" smtClean="0">
                <a:latin typeface="Times New Roman" pitchFamily="18" charset="0"/>
                <a:cs typeface="Times New Roman" pitchFamily="18" charset="0"/>
              </a:rPr>
              <a:t>demands :</a:t>
            </a:r>
          </a:p>
          <a:p>
            <a:pPr marL="0" indent="0">
              <a:buNone/>
            </a:pPr>
            <a:r>
              <a:rPr lang="en-US" dirty="0" smtClean="0">
                <a:latin typeface="Times New Roman" pitchFamily="18" charset="0"/>
                <a:cs typeface="Times New Roman" pitchFamily="18" charset="0"/>
              </a:rPr>
              <a:t>		Power </a:t>
            </a:r>
            <a:r>
              <a:rPr lang="en-US" dirty="0">
                <a:latin typeface="Times New Roman" pitchFamily="18" charset="0"/>
                <a:cs typeface="Times New Roman" pitchFamily="18" charset="0"/>
              </a:rPr>
              <a:t>= Voltage x Current</a:t>
            </a:r>
          </a:p>
          <a:p>
            <a:pPr marL="0" indent="0">
              <a:buNone/>
            </a:pP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Now power requirement for:</a:t>
            </a:r>
          </a:p>
          <a:p>
            <a:pPr marL="0" lvl="0" indent="0">
              <a:buNone/>
            </a:pPr>
            <a:r>
              <a:rPr lang="en-US" b="1" dirty="0" smtClean="0">
                <a:latin typeface="Times New Roman" pitchFamily="18" charset="0"/>
                <a:cs typeface="Times New Roman" pitchFamily="18" charset="0"/>
              </a:rPr>
              <a:t>	-Arduino </a:t>
            </a:r>
            <a:r>
              <a:rPr lang="en-US" b="1" dirty="0">
                <a:latin typeface="Times New Roman" pitchFamily="18" charset="0"/>
                <a:cs typeface="Times New Roman" pitchFamily="18" charset="0"/>
              </a:rPr>
              <a:t>Mega </a:t>
            </a:r>
            <a:r>
              <a:rPr lang="en-US" b="1" dirty="0" smtClean="0">
                <a:latin typeface="Times New Roman" pitchFamily="18" charset="0"/>
                <a:cs typeface="Times New Roman" pitchFamily="18" charset="0"/>
              </a:rPr>
              <a:t>2560</a:t>
            </a:r>
            <a:endParaRPr lang="en-US" dirty="0">
              <a:latin typeface="Times New Roman" pitchFamily="18" charset="0"/>
              <a:cs typeface="Times New Roman" pitchFamily="18" charset="0"/>
            </a:endParaRPr>
          </a:p>
          <a:p>
            <a:pPr marL="0" lvl="0" indent="0">
              <a:buNone/>
            </a:pP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Output </a:t>
            </a:r>
            <a:r>
              <a:rPr lang="en-US" dirty="0">
                <a:latin typeface="Times New Roman" pitchFamily="18" charset="0"/>
                <a:cs typeface="Times New Roman" pitchFamily="18" charset="0"/>
              </a:rPr>
              <a:t>current = 200mA</a:t>
            </a:r>
          </a:p>
          <a:p>
            <a:pPr marL="457200" lvl="1" indent="0">
              <a:buNone/>
            </a:pPr>
            <a:r>
              <a:rPr lang="en-US" dirty="0" smtClean="0">
                <a:latin typeface="Times New Roman" pitchFamily="18" charset="0"/>
                <a:cs typeface="Times New Roman" pitchFamily="18" charset="0"/>
              </a:rPr>
              <a:t>		Output </a:t>
            </a:r>
            <a:r>
              <a:rPr lang="en-US" dirty="0">
                <a:latin typeface="Times New Roman" pitchFamily="18" charset="0"/>
                <a:cs typeface="Times New Roman" pitchFamily="18" charset="0"/>
              </a:rPr>
              <a:t>voltage= 12 </a:t>
            </a:r>
            <a:r>
              <a:rPr lang="en-US" dirty="0" smtClean="0">
                <a:latin typeface="Times New Roman" pitchFamily="18" charset="0"/>
                <a:cs typeface="Times New Roman" pitchFamily="18" charset="0"/>
              </a:rPr>
              <a:t>volt</a:t>
            </a:r>
          </a:p>
          <a:p>
            <a:pPr marL="457200" lvl="1" indent="0">
              <a:buNone/>
            </a:pPr>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Output </a:t>
            </a:r>
            <a:r>
              <a:rPr lang="en-US" dirty="0">
                <a:latin typeface="Times New Roman" pitchFamily="18" charset="0"/>
                <a:cs typeface="Times New Roman" pitchFamily="18" charset="0"/>
              </a:rPr>
              <a:t>wattage = 0.2 * 12 = 2.4 W</a:t>
            </a:r>
          </a:p>
          <a:p>
            <a:pPr marL="0" lvl="0" indent="0">
              <a:buNone/>
            </a:pPr>
            <a:r>
              <a:rPr lang="en-US" b="1" dirty="0" smtClean="0">
                <a:latin typeface="Times New Roman" pitchFamily="18" charset="0"/>
                <a:cs typeface="Times New Roman" pitchFamily="18" charset="0"/>
              </a:rPr>
              <a:t>	-NODEMCU- </a:t>
            </a:r>
            <a:r>
              <a:rPr lang="en-US" b="1" dirty="0">
                <a:latin typeface="Times New Roman" pitchFamily="18" charset="0"/>
                <a:cs typeface="Times New Roman" pitchFamily="18" charset="0"/>
              </a:rPr>
              <a:t>ESP8266</a:t>
            </a:r>
            <a:endParaRPr lang="en-US" dirty="0">
              <a:latin typeface="Times New Roman" pitchFamily="18" charset="0"/>
              <a:cs typeface="Times New Roman" pitchFamily="18" charset="0"/>
            </a:endParaRPr>
          </a:p>
          <a:p>
            <a:pPr marL="457200" lvl="1" indent="0">
              <a:buNone/>
            </a:pPr>
            <a:r>
              <a:rPr lang="en-US" dirty="0" smtClean="0">
                <a:latin typeface="Times New Roman" pitchFamily="18" charset="0"/>
                <a:cs typeface="Times New Roman" pitchFamily="18" charset="0"/>
              </a:rPr>
              <a:t>		Output </a:t>
            </a:r>
            <a:r>
              <a:rPr lang="en-US" dirty="0">
                <a:latin typeface="Times New Roman" pitchFamily="18" charset="0"/>
                <a:cs typeface="Times New Roman" pitchFamily="18" charset="0"/>
              </a:rPr>
              <a:t>current = 120 </a:t>
            </a:r>
            <a:r>
              <a:rPr lang="en-US" dirty="0" smtClean="0">
                <a:latin typeface="Times New Roman" pitchFamily="18" charset="0"/>
                <a:cs typeface="Times New Roman" pitchFamily="18" charset="0"/>
              </a:rPr>
              <a:t>mA</a:t>
            </a:r>
          </a:p>
          <a:p>
            <a:pPr marL="457200" lvl="1" indent="0">
              <a:buNone/>
            </a:pPr>
            <a:r>
              <a:rPr lang="en-US" dirty="0" smtClean="0">
                <a:latin typeface="Times New Roman" pitchFamily="18" charset="0"/>
                <a:cs typeface="Times New Roman" pitchFamily="18" charset="0"/>
              </a:rPr>
              <a:t>		Output </a:t>
            </a:r>
            <a:r>
              <a:rPr lang="en-US" dirty="0">
                <a:latin typeface="Times New Roman" pitchFamily="18" charset="0"/>
                <a:cs typeface="Times New Roman" pitchFamily="18" charset="0"/>
              </a:rPr>
              <a:t>voltage= 5 </a:t>
            </a:r>
            <a:r>
              <a:rPr lang="en-US" dirty="0" smtClean="0">
                <a:latin typeface="Times New Roman" pitchFamily="18" charset="0"/>
                <a:cs typeface="Times New Roman" pitchFamily="18" charset="0"/>
              </a:rPr>
              <a:t>volt</a:t>
            </a:r>
          </a:p>
          <a:p>
            <a:pPr marL="457200" lvl="1" indent="0">
              <a:buNone/>
            </a:pPr>
            <a:r>
              <a:rPr lang="en-US" dirty="0" smtClean="0">
                <a:latin typeface="Times New Roman" pitchFamily="18" charset="0"/>
                <a:cs typeface="Times New Roman" pitchFamily="18" charset="0"/>
              </a:rPr>
              <a:t>		Output </a:t>
            </a:r>
            <a:r>
              <a:rPr lang="en-US" dirty="0">
                <a:latin typeface="Times New Roman" pitchFamily="18" charset="0"/>
                <a:cs typeface="Times New Roman" pitchFamily="18" charset="0"/>
              </a:rPr>
              <a:t>wattage = 0.12 * 5 = 0.6 W </a:t>
            </a:r>
          </a:p>
          <a:p>
            <a:pPr marL="0" indent="0">
              <a:buNone/>
            </a:pPr>
            <a:r>
              <a:rPr lang="en-US" b="1" dirty="0" smtClean="0">
                <a:latin typeface="Times New Roman" pitchFamily="18" charset="0"/>
                <a:cs typeface="Times New Roman" pitchFamily="18" charset="0"/>
              </a:rPr>
              <a:t>Power </a:t>
            </a:r>
            <a:r>
              <a:rPr lang="en-US" b="1" dirty="0">
                <a:latin typeface="Times New Roman" pitchFamily="18" charset="0"/>
                <a:cs typeface="Times New Roman" pitchFamily="18" charset="0"/>
              </a:rPr>
              <a:t>Requirement = 2.4 + 0.6 = 3 W</a:t>
            </a:r>
            <a:endParaRPr lang="en-US" dirty="0">
              <a:latin typeface="Times New Roman" pitchFamily="18" charset="0"/>
              <a:cs typeface="Times New Roman" pitchFamily="18" charset="0"/>
            </a:endParaRPr>
          </a:p>
          <a:p>
            <a:pPr marL="0" indent="0">
              <a:buNone/>
            </a:pPr>
            <a:r>
              <a:rPr lang="en-US" b="1" dirty="0" smtClean="0">
                <a:latin typeface="Times New Roman" pitchFamily="18" charset="0"/>
                <a:cs typeface="Times New Roman" pitchFamily="18" charset="0"/>
              </a:rPr>
              <a:t>Total </a:t>
            </a:r>
            <a:r>
              <a:rPr lang="en-US" b="1" dirty="0">
                <a:latin typeface="Times New Roman" pitchFamily="18" charset="0"/>
                <a:cs typeface="Times New Roman" pitchFamily="18" charset="0"/>
              </a:rPr>
              <a:t>PV Panel energy needed =1.3 * 3 = 3.9 W</a:t>
            </a:r>
            <a:endParaRPr lang="en-US" dirty="0">
              <a:latin typeface="Times New Roman" pitchFamily="18" charset="0"/>
              <a:cs typeface="Times New Roman" pitchFamily="18" charset="0"/>
            </a:endParaRPr>
          </a:p>
          <a:p>
            <a:pPr marL="514350" indent="-514350">
              <a:buFont typeface="+mj-lt"/>
              <a:buAutoNum type="arabicParenR"/>
            </a:pPr>
            <a:endParaRPr lang="en-US" dirty="0" smtClean="0">
              <a:latin typeface="Times New Roman" pitchFamily="18" charset="0"/>
              <a:cs typeface="Times New Roman" pitchFamily="18" charset="0"/>
            </a:endParaRPr>
          </a:p>
          <a:p>
            <a:pPr marL="514350" indent="-514350">
              <a:buFont typeface="+mj-lt"/>
              <a:buAutoNum type="arabicParenR"/>
            </a:pPr>
            <a:endParaRPr lang="en-US" dirty="0">
              <a:latin typeface="Times New Roman" pitchFamily="18" charset="0"/>
              <a:cs typeface="Times New Roman" pitchFamily="18" charset="0"/>
            </a:endParaRPr>
          </a:p>
        </p:txBody>
      </p:sp>
      <p:sp>
        <p:nvSpPr>
          <p:cNvPr id="4" name="Rectangle 3"/>
          <p:cNvSpPr/>
          <p:nvPr/>
        </p:nvSpPr>
        <p:spPr>
          <a:xfrm>
            <a:off x="10591800" y="22860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extLst>
      <p:ext uri="{BB962C8B-B14F-4D97-AF65-F5344CB8AC3E}">
        <p14:creationId xmlns:p14="http://schemas.microsoft.com/office/powerpoint/2010/main" xmlns="" val="36927158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57200"/>
            <a:ext cx="10515600" cy="4351338"/>
          </a:xfrm>
        </p:spPr>
        <p:txBody>
          <a:bodyPr>
            <a:normAutofit lnSpcReduction="10000"/>
          </a:bodyPr>
          <a:lstStyle/>
          <a:p>
            <a:pPr>
              <a:buFont typeface="Wingdings" panose="05000000000000000000" pitchFamily="2" charset="2"/>
              <a:buChar char="q"/>
            </a:pPr>
            <a:r>
              <a:rPr lang="en-US" sz="4000" b="1" dirty="0">
                <a:latin typeface="Times New Roman" pitchFamily="18" charset="0"/>
                <a:cs typeface="Times New Roman" pitchFamily="18" charset="0"/>
              </a:rPr>
              <a:t>Size the PV </a:t>
            </a:r>
            <a:r>
              <a:rPr lang="en-US" sz="4000" b="1" dirty="0" smtClean="0">
                <a:latin typeface="Times New Roman" pitchFamily="18" charset="0"/>
                <a:cs typeface="Times New Roman" pitchFamily="18" charset="0"/>
              </a:rPr>
              <a:t>modules </a:t>
            </a:r>
            <a:r>
              <a:rPr lang="en-US" sz="4400" b="1" dirty="0" smtClean="0">
                <a:latin typeface="Times New Roman" pitchFamily="18" charset="0"/>
                <a:cs typeface="Times New Roman" pitchFamily="18" charset="0"/>
              </a:rPr>
              <a:t>:</a:t>
            </a:r>
          </a:p>
          <a:p>
            <a:pPr>
              <a:buNone/>
            </a:pPr>
            <a:endParaRPr lang="en-US" sz="4400" b="1" dirty="0" smtClean="0">
              <a:latin typeface="Times New Roman" pitchFamily="18" charset="0"/>
              <a:cs typeface="Times New Roman" pitchFamily="18" charset="0"/>
            </a:endParaRPr>
          </a:p>
          <a:p>
            <a:pPr>
              <a:buFont typeface="Wingdings" pitchFamily="2" charset="2"/>
              <a:buChar char="Ø"/>
            </a:pPr>
            <a:r>
              <a:rPr lang="en-US" dirty="0" smtClean="0">
                <a:latin typeface="Times New Roman" pitchFamily="18" charset="0"/>
                <a:cs typeface="Times New Roman" pitchFamily="18" charset="0"/>
              </a:rPr>
              <a:t>To </a:t>
            </a:r>
            <a:r>
              <a:rPr lang="en-US" dirty="0">
                <a:latin typeface="Times New Roman" pitchFamily="18" charset="0"/>
                <a:cs typeface="Times New Roman" pitchFamily="18" charset="0"/>
              </a:rPr>
              <a:t>find out the sizing of PV module</a:t>
            </a: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the total peak watt produced </a:t>
            </a:r>
            <a:r>
              <a:rPr lang="en-US" dirty="0" smtClean="0">
                <a:latin typeface="Times New Roman" pitchFamily="18" charset="0"/>
                <a:cs typeface="Times New Roman" pitchFamily="18" charset="0"/>
              </a:rPr>
              <a:t>needs</a:t>
            </a:r>
          </a:p>
          <a:p>
            <a:pPr>
              <a:buFont typeface="Wingdings" pitchFamily="2" charset="2"/>
              <a:buChar char="Ø"/>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peak watt (</a:t>
            </a:r>
            <a:r>
              <a:rPr lang="en-US" dirty="0" err="1">
                <a:latin typeface="Times New Roman" pitchFamily="18" charset="0"/>
                <a:cs typeface="Times New Roman" pitchFamily="18" charset="0"/>
              </a:rPr>
              <a:t>Wp</a:t>
            </a:r>
            <a:r>
              <a:rPr lang="en-US" dirty="0">
                <a:latin typeface="Times New Roman" pitchFamily="18" charset="0"/>
                <a:cs typeface="Times New Roman" pitchFamily="18" charset="0"/>
              </a:rPr>
              <a:t>) produced depends on size of the PV module and climate of site location</a:t>
            </a:r>
          </a:p>
          <a:p>
            <a:pPr>
              <a:buFont typeface="Wingdings" pitchFamily="2" charset="2"/>
              <a:buChar char="Ø"/>
            </a:pPr>
            <a:r>
              <a:rPr lang="en-US" dirty="0">
                <a:latin typeface="Times New Roman" pitchFamily="18" charset="0"/>
                <a:cs typeface="Times New Roman" pitchFamily="18" charset="0"/>
              </a:rPr>
              <a:t>For our experiment power requirement is 3.9 W</a:t>
            </a:r>
          </a:p>
          <a:p>
            <a:pPr>
              <a:buFont typeface="Wingdings" pitchFamily="2" charset="2"/>
              <a:buChar char="Ø"/>
            </a:pPr>
            <a:r>
              <a:rPr lang="en-US" dirty="0">
                <a:latin typeface="Times New Roman" pitchFamily="18" charset="0"/>
                <a:cs typeface="Times New Roman" pitchFamily="18" charset="0"/>
              </a:rPr>
              <a:t>So, we can use the 10 watt and 12 volt solar panel to full fill over </a:t>
            </a:r>
            <a:r>
              <a:rPr lang="en-US" dirty="0" smtClean="0">
                <a:latin typeface="Times New Roman" pitchFamily="18" charset="0"/>
                <a:cs typeface="Times New Roman" pitchFamily="18" charset="0"/>
              </a:rPr>
              <a:t>requirement</a:t>
            </a:r>
            <a:endParaRPr lang="en-US" b="1" dirty="0" smtClean="0">
              <a:latin typeface="Times New Roman" pitchFamily="18" charset="0"/>
              <a:cs typeface="Times New Roman" pitchFamily="18" charset="0"/>
            </a:endParaRPr>
          </a:p>
          <a:p>
            <a:pPr marL="514350" indent="-514350">
              <a:buFont typeface="+mj-lt"/>
              <a:buAutoNum type="arabicParenR"/>
            </a:pPr>
            <a:endParaRPr lang="en-US" b="1" dirty="0">
              <a:latin typeface="Times New Roman" pitchFamily="18" charset="0"/>
              <a:cs typeface="Times New Roman" pitchFamily="18" charset="0"/>
            </a:endParaRPr>
          </a:p>
        </p:txBody>
      </p:sp>
      <p:sp>
        <p:nvSpPr>
          <p:cNvPr id="4" name="Rectangle 3"/>
          <p:cNvSpPr/>
          <p:nvPr/>
        </p:nvSpPr>
        <p:spPr>
          <a:xfrm>
            <a:off x="10439400" y="30480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extLst>
      <p:ext uri="{BB962C8B-B14F-4D97-AF65-F5344CB8AC3E}">
        <p14:creationId xmlns:p14="http://schemas.microsoft.com/office/powerpoint/2010/main" xmlns="" val="4561668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10515600" cy="1325563"/>
          </a:xfrm>
        </p:spPr>
        <p:txBody>
          <a:bodyPr>
            <a:normAutofit/>
          </a:bodyPr>
          <a:lstStyle/>
          <a:p>
            <a:pPr marL="571500" indent="-571500">
              <a:buFont typeface="Wingdings" panose="05000000000000000000" pitchFamily="2" charset="2"/>
              <a:buChar char="q"/>
            </a:pPr>
            <a:r>
              <a:rPr lang="en-US" sz="3600" b="1" dirty="0">
                <a:latin typeface="Times New Roman" pitchFamily="18" charset="0"/>
                <a:cs typeface="Times New Roman" pitchFamily="18" charset="0"/>
              </a:rPr>
              <a:t>Size of </a:t>
            </a:r>
            <a:r>
              <a:rPr lang="en-US" sz="3600" b="1" dirty="0" smtClean="0">
                <a:latin typeface="Times New Roman" pitchFamily="18" charset="0"/>
                <a:cs typeface="Times New Roman" pitchFamily="18" charset="0"/>
              </a:rPr>
              <a:t>Battery :</a:t>
            </a:r>
            <a:endParaRPr lang="en-US" sz="3600" b="1" dirty="0">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838200" y="1371600"/>
                <a:ext cx="10515600" cy="5181600"/>
              </a:xfrm>
            </p:spPr>
            <p:txBody>
              <a:bodyPr>
                <a:normAutofit fontScale="85000" lnSpcReduction="20000"/>
              </a:bodyPr>
              <a:lstStyle/>
              <a:p>
                <a:r>
                  <a:rPr lang="en-US" dirty="0" smtClean="0"/>
                  <a:t>The </a:t>
                </a:r>
                <a:r>
                  <a:rPr lang="en-US" dirty="0"/>
                  <a:t>battery should be large enough to store sufficient energy to operate the appliances at night and cloudy days</a:t>
                </a:r>
                <a:r>
                  <a:rPr lang="en-US" dirty="0" smtClean="0"/>
                  <a:t>.</a:t>
                </a:r>
              </a:p>
              <a:p>
                <a:r>
                  <a:rPr lang="en-US" dirty="0" smtClean="0"/>
                  <a:t/>
                </a:r>
                <a:r>
                  <a:rPr lang="en-US" dirty="0"/>
                  <a:t>To find out the size of battery calculate as </a:t>
                </a:r>
                <a:r>
                  <a:rPr lang="en-US" dirty="0" smtClean="0"/>
                  <a:t>follows:</a:t>
                </a:r>
              </a:p>
              <a:p>
                <a:endParaRPr lang="en-US" dirty="0"/>
              </a:p>
              <a:p>
                <a:pPr marL="0" indent="0">
                  <a:buNone/>
                </a:pPr>
                <a:r>
                  <a:rPr lang="en-US" dirty="0" smtClean="0"/>
                  <a:t>	Battery </a:t>
                </a:r>
                <a:r>
                  <a:rPr lang="en-US" dirty="0"/>
                  <a:t>Capacity (Ah) = </a:t>
                </a:r>
                <a14:m>
                  <m:oMath xmlns:m="http://schemas.openxmlformats.org/officeDocument/2006/math">
                    <m:f>
                      <m:fPr>
                        <m:ctrlPr>
                          <a:rPr lang="en-US" i="1"/>
                        </m:ctrlPr>
                      </m:fPr>
                      <m:num>
                        <m:r>
                          <m:rPr>
                            <m:sty m:val="p"/>
                          </m:rPr>
                          <a:rPr lang="en-US"/>
                          <m:t>Total</m:t>
                        </m:r>
                        <m:r>
                          <a:rPr lang="en-US"/>
                          <m:t> </m:t>
                        </m:r>
                        <m:r>
                          <m:rPr>
                            <m:sty m:val="p"/>
                          </m:rPr>
                          <a:rPr lang="en-US"/>
                          <m:t>Watt</m:t>
                        </m:r>
                        <m:r>
                          <a:rPr lang="en-US" i="1"/>
                          <m:t>−</m:t>
                        </m:r>
                        <m:r>
                          <m:rPr>
                            <m:sty m:val="p"/>
                          </m:rPr>
                          <a:rPr lang="en-US"/>
                          <m:t>hours</m:t>
                        </m:r>
                        <m:r>
                          <a:rPr lang="en-US"/>
                          <m:t> </m:t>
                        </m:r>
                        <m:r>
                          <m:rPr>
                            <m:sty m:val="p"/>
                          </m:rPr>
                          <a:rPr lang="en-US"/>
                          <m:t>per</m:t>
                        </m:r>
                        <m:r>
                          <a:rPr lang="en-US"/>
                          <m:t> </m:t>
                        </m:r>
                        <m:r>
                          <m:rPr>
                            <m:sty m:val="p"/>
                          </m:rPr>
                          <a:rPr lang="en-US"/>
                          <m:t>day</m:t>
                        </m:r>
                        <m:r>
                          <a:rPr lang="en-US"/>
                          <m:t> </m:t>
                        </m:r>
                        <m:r>
                          <m:rPr>
                            <m:sty m:val="p"/>
                          </m:rPr>
                          <a:rPr lang="en-US"/>
                          <m:t>used</m:t>
                        </m:r>
                        <m:r>
                          <a:rPr lang="en-US"/>
                          <m:t> </m:t>
                        </m:r>
                        <m:r>
                          <m:rPr>
                            <m:sty m:val="p"/>
                          </m:rPr>
                          <a:rPr lang="en-US"/>
                          <m:t>by</m:t>
                        </m:r>
                        <m:r>
                          <a:rPr lang="en-US"/>
                          <m:t> </m:t>
                        </m:r>
                        <m:r>
                          <m:rPr>
                            <m:sty m:val="p"/>
                          </m:rPr>
                          <a:rPr lang="en-US"/>
                          <m:t>appliances</m:t>
                        </m:r>
                        <m:r>
                          <a:rPr lang="en-US"/>
                          <m:t> ×</m:t>
                        </m:r>
                        <m:r>
                          <m:rPr>
                            <m:sty m:val="p"/>
                          </m:rPr>
                          <a:rPr lang="en-US"/>
                          <m:t>Days</m:t>
                        </m:r>
                        <m:r>
                          <a:rPr lang="en-US"/>
                          <m:t> </m:t>
                        </m:r>
                        <m:r>
                          <m:rPr>
                            <m:sty m:val="p"/>
                          </m:rPr>
                          <a:rPr lang="en-US"/>
                          <m:t>of</m:t>
                        </m:r>
                        <m:r>
                          <a:rPr lang="en-US"/>
                          <m:t> </m:t>
                        </m:r>
                        <m:r>
                          <m:rPr>
                            <m:sty m:val="p"/>
                          </m:rPr>
                          <a:rPr lang="en-US"/>
                          <m:t>autonomy</m:t>
                        </m:r>
                      </m:num>
                      <m:den>
                        <m:r>
                          <a:rPr lang="en-US" i="1"/>
                          <m:t>(</m:t>
                        </m:r>
                        <m:r>
                          <a:rPr lang="en-US"/>
                          <m:t>0.85 ×0.6 ×</m:t>
                        </m:r>
                        <m:r>
                          <m:rPr>
                            <m:sty m:val="p"/>
                          </m:rPr>
                          <a:rPr lang="en-US"/>
                          <m:t>nominal</m:t>
                        </m:r>
                        <m:r>
                          <a:rPr lang="en-US"/>
                          <m:t> </m:t>
                        </m:r>
                        <m:r>
                          <m:rPr>
                            <m:sty m:val="p"/>
                          </m:rPr>
                          <a:rPr lang="en-US"/>
                          <m:t>battery</m:t>
                        </m:r>
                        <m:r>
                          <a:rPr lang="en-US"/>
                          <m:t> </m:t>
                        </m:r>
                        <m:r>
                          <m:rPr>
                            <m:sty m:val="p"/>
                          </m:rPr>
                          <a:rPr lang="en-US"/>
                          <m:t>voltage</m:t>
                        </m:r>
                        <m:r>
                          <a:rPr lang="en-US" i="1"/>
                          <m:t>)</m:t>
                        </m:r>
                      </m:den>
                    </m:f>
                  </m:oMath>
                </a14:m>
                <a:endParaRPr lang="en-US" dirty="0"/>
              </a:p>
              <a:p>
                <a:pPr marL="0" indent="0">
                  <a:buNone/>
                </a:pPr>
                <a:endParaRPr lang="en-US" dirty="0" smtClean="0"/>
              </a:p>
              <a:p>
                <a:pPr marL="0" indent="0">
                  <a:buNone/>
                </a:pPr>
                <a:r>
                  <a:rPr lang="en-US" dirty="0" smtClean="0"/>
                  <a:t>Where</a:t>
                </a:r>
                <a:r>
                  <a:rPr lang="en-US" dirty="0"/>
                  <a:t>,</a:t>
                </a:r>
              </a:p>
              <a:p>
                <a:pPr marL="0" indent="0">
                  <a:buNone/>
                </a:pPr>
                <a:r>
                  <a:rPr lang="en-US" dirty="0" smtClean="0"/>
                  <a:t>	Battery </a:t>
                </a:r>
                <a:r>
                  <a:rPr lang="en-US" dirty="0"/>
                  <a:t>loss = 0.85</a:t>
                </a:r>
              </a:p>
              <a:p>
                <a:pPr marL="0" indent="0">
                  <a:buNone/>
                </a:pPr>
                <a:r>
                  <a:rPr lang="en-US" dirty="0"/>
                  <a:t/>
                </a:r>
                <a:r>
                  <a:rPr lang="en-US" dirty="0" smtClean="0"/>
                  <a:t>Depth </a:t>
                </a:r>
                <a:r>
                  <a:rPr lang="en-US" dirty="0"/>
                  <a:t>of discharge = 0.60 </a:t>
                </a:r>
              </a:p>
              <a:p>
                <a:pPr marL="0" indent="0">
                  <a:buNone/>
                </a:pPr>
                <a:r>
                  <a:rPr lang="en-US" dirty="0" smtClean="0"/>
                  <a:t>	Battery </a:t>
                </a:r>
                <a:r>
                  <a:rPr lang="en-US" dirty="0"/>
                  <a:t>Capacity (Ah) = </a:t>
                </a:r>
                <a14:m>
                  <m:oMath xmlns:m="http://schemas.openxmlformats.org/officeDocument/2006/math">
                    <m:f>
                      <m:fPr>
                        <m:ctrlPr>
                          <a:rPr lang="en-US" i="1"/>
                        </m:ctrlPr>
                      </m:fPr>
                      <m:num>
                        <m:r>
                          <a:rPr lang="en-US"/>
                          <m:t>3.9 ×5</m:t>
                        </m:r>
                      </m:num>
                      <m:den>
                        <m:r>
                          <a:rPr lang="en-US" i="1"/>
                          <m:t>(</m:t>
                        </m:r>
                        <m:r>
                          <a:rPr lang="en-US"/>
                          <m:t>0.85 ×0.6 ×12</m:t>
                        </m:r>
                        <m:r>
                          <a:rPr lang="en-US" i="1"/>
                          <m:t>)</m:t>
                        </m:r>
                      </m:den>
                    </m:f>
                  </m:oMath>
                </a14:m>
                <a:r>
                  <a:rPr lang="en-US" dirty="0"/>
                  <a:t>   = 3.18</a:t>
                </a:r>
              </a:p>
              <a:p>
                <a:pPr marL="0" indent="0">
                  <a:buNone/>
                </a:pPr>
                <a:endParaRPr lang="en-US" dirty="0"/>
              </a:p>
              <a:p>
                <a:r>
                  <a:rPr lang="en-US" dirty="0"/>
                  <a:t>So, we  use 12 volt 7 Amp solar battery to full fill over requirement.</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371600"/>
                <a:ext cx="10515600" cy="5181600"/>
              </a:xfrm>
              <a:blipFill>
                <a:blip r:embed="rId2" cstate="print"/>
                <a:stretch>
                  <a:fillRect l="-928" t="-2706"/>
                </a:stretch>
              </a:blipFill>
            </p:spPr>
            <p:txBody>
              <a:bodyPr/>
              <a:lstStyle/>
              <a:p>
                <a:r>
                  <a:rPr lang="en-US">
                    <a:noFill/>
                  </a:rPr>
                  <a:t> </a:t>
                </a:r>
              </a:p>
            </p:txBody>
          </p:sp>
        </mc:Fallback>
      </mc:AlternateContent>
      <p:sp>
        <p:nvSpPr>
          <p:cNvPr id="4" name="Rectangle 3"/>
          <p:cNvSpPr/>
          <p:nvPr/>
        </p:nvSpPr>
        <p:spPr>
          <a:xfrm>
            <a:off x="10439400" y="30480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extLst>
      <p:ext uri="{BB962C8B-B14F-4D97-AF65-F5344CB8AC3E}">
        <p14:creationId xmlns:p14="http://schemas.microsoft.com/office/powerpoint/2010/main" xmlns="" val="42717304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9375"/>
            <a:ext cx="10515600" cy="1368425"/>
          </a:xfrm>
        </p:spPr>
        <p:txBody>
          <a:bodyPr>
            <a:normAutofit/>
          </a:bodyPr>
          <a:lstStyle/>
          <a:p>
            <a:pPr marL="571500" indent="-571500">
              <a:buFont typeface="Wingdings" panose="05000000000000000000" pitchFamily="2" charset="2"/>
              <a:buChar char="q"/>
            </a:pPr>
            <a:r>
              <a:rPr lang="en-US" sz="3600" b="1" dirty="0">
                <a:latin typeface="Times New Roman" pitchFamily="18" charset="0"/>
                <a:cs typeface="Times New Roman" pitchFamily="18" charset="0"/>
              </a:rPr>
              <a:t>Selection of solar charge </a:t>
            </a:r>
            <a:r>
              <a:rPr lang="en-US" sz="3600" b="1" dirty="0" smtClean="0">
                <a:latin typeface="Times New Roman" pitchFamily="18" charset="0"/>
                <a:cs typeface="Times New Roman" pitchFamily="18" charset="0"/>
              </a:rPr>
              <a:t>controller :</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228600" y="1600200"/>
            <a:ext cx="11582400" cy="4351338"/>
          </a:xfrm>
        </p:spPr>
        <p:txBody>
          <a:bodyPr>
            <a:normAutofit/>
          </a:bodyPr>
          <a:lstStyle/>
          <a:p>
            <a:pPr algn="just">
              <a:buFont typeface="Wingdings" pitchFamily="2" charset="2"/>
              <a:buChar char="Ø"/>
            </a:pPr>
            <a:r>
              <a:rPr lang="en-US" dirty="0">
                <a:latin typeface="Times New Roman" pitchFamily="18" charset="0"/>
                <a:cs typeface="Times New Roman" pitchFamily="18" charset="0"/>
              </a:rPr>
              <a:t>The solar charge controller is typically rated against Amperage and Voltage capacities</a:t>
            </a:r>
            <a:r>
              <a:rPr lang="en-US" dirty="0" smtClean="0">
                <a:latin typeface="Times New Roman" pitchFamily="18" charset="0"/>
                <a:cs typeface="Times New Roman" pitchFamily="18" charset="0"/>
              </a:rPr>
              <a:t>.</a:t>
            </a:r>
          </a:p>
          <a:p>
            <a:pPr algn="just">
              <a:buFont typeface="Wingdings" pitchFamily="2" charset="2"/>
              <a:buChar char="Ø"/>
            </a:pP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Select the solar charge controller to match the voltage of PV </a:t>
            </a:r>
            <a:r>
              <a:rPr lang="en-US" dirty="0" smtClean="0">
                <a:latin typeface="Times New Roman" pitchFamily="18" charset="0"/>
                <a:cs typeface="Times New Roman" pitchFamily="18" charset="0"/>
              </a:rPr>
              <a:t>panel </a:t>
            </a:r>
            <a:r>
              <a:rPr lang="en-US" dirty="0">
                <a:latin typeface="Times New Roman" pitchFamily="18" charset="0"/>
                <a:cs typeface="Times New Roman" pitchFamily="18" charset="0"/>
              </a:rPr>
              <a:t>and batteries and then identify which type of solar charge controller is right for your application. </a:t>
            </a:r>
            <a:endParaRPr lang="en-US" dirty="0" smtClean="0">
              <a:latin typeface="Times New Roman" pitchFamily="18" charset="0"/>
              <a:cs typeface="Times New Roman" pitchFamily="18" charset="0"/>
            </a:endParaRPr>
          </a:p>
          <a:p>
            <a:pPr algn="just">
              <a:buFont typeface="Wingdings" pitchFamily="2" charset="2"/>
              <a:buChar char="Ø"/>
            </a:pPr>
            <a:r>
              <a:rPr lang="en-US" dirty="0" smtClean="0">
                <a:latin typeface="Times New Roman" pitchFamily="18" charset="0"/>
                <a:cs typeface="Times New Roman" pitchFamily="18" charset="0"/>
              </a:rPr>
              <a:t>Make </a:t>
            </a:r>
            <a:r>
              <a:rPr lang="en-US" dirty="0">
                <a:latin typeface="Times New Roman" pitchFamily="18" charset="0"/>
                <a:cs typeface="Times New Roman" pitchFamily="18" charset="0"/>
              </a:rPr>
              <a:t>sure that solar charge controller has enough capacity to handle the current from PV array</a:t>
            </a:r>
            <a:r>
              <a:rPr lang="en-US" dirty="0" smtClean="0">
                <a:latin typeface="Times New Roman" pitchFamily="18" charset="0"/>
                <a:cs typeface="Times New Roman" pitchFamily="18" charset="0"/>
              </a:rPr>
              <a:t>.</a:t>
            </a:r>
          </a:p>
          <a:p>
            <a:pPr algn="just">
              <a:buFont typeface="Wingdings" pitchFamily="2" charset="2"/>
              <a:buChar char="Ø"/>
            </a:pPr>
            <a:r>
              <a:rPr lang="en-IN" dirty="0" smtClean="0">
                <a:latin typeface="Times New Roman" pitchFamily="18" charset="0"/>
                <a:cs typeface="Times New Roman" pitchFamily="18" charset="0"/>
              </a:rPr>
              <a:t>As per our solar panel and battery specification, we select 12 V-24 V, 10A solar charge controller.</a:t>
            </a:r>
            <a:endParaRPr lang="en-US" dirty="0">
              <a:latin typeface="Times New Roman" pitchFamily="18" charset="0"/>
              <a:cs typeface="Times New Roman" pitchFamily="18" charset="0"/>
            </a:endParaRPr>
          </a:p>
        </p:txBody>
      </p:sp>
      <p:sp>
        <p:nvSpPr>
          <p:cNvPr id="4" name="Rectangle 3"/>
          <p:cNvSpPr/>
          <p:nvPr/>
        </p:nvSpPr>
        <p:spPr>
          <a:xfrm>
            <a:off x="10591800" y="22860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extLst>
      <p:ext uri="{BB962C8B-B14F-4D97-AF65-F5344CB8AC3E}">
        <p14:creationId xmlns:p14="http://schemas.microsoft.com/office/powerpoint/2010/main" xmlns="" val="17888965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896600" cy="5349875"/>
          </a:xfrm>
        </p:spPr>
        <p:txBody>
          <a:bodyPr/>
          <a:lstStyle/>
          <a:p>
            <a:pPr algn="ctr"/>
            <a:r>
              <a:rPr lang="en-US" b="1" dirty="0" smtClean="0">
                <a:ln w="12700">
                  <a:solidFill>
                    <a:schemeClr val="tx2">
                      <a:satMod val="155000"/>
                    </a:schemeClr>
                  </a:solidFill>
                  <a:prstDash val="solid"/>
                </a:ln>
                <a:solidFill>
                  <a:schemeClr val="accent1">
                    <a:lumMod val="50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t>RESULTS </a:t>
            </a:r>
            <a:br>
              <a:rPr lang="en-US" b="1" dirty="0" smtClean="0">
                <a:ln w="12700">
                  <a:solidFill>
                    <a:schemeClr val="tx2">
                      <a:satMod val="155000"/>
                    </a:schemeClr>
                  </a:solidFill>
                  <a:prstDash val="solid"/>
                </a:ln>
                <a:solidFill>
                  <a:schemeClr val="accent1">
                    <a:lumMod val="50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br>
            <a:r>
              <a:rPr lang="en-US" b="1" dirty="0" smtClean="0">
                <a:ln w="12700">
                  <a:solidFill>
                    <a:schemeClr val="tx2">
                      <a:satMod val="155000"/>
                    </a:schemeClr>
                  </a:solidFill>
                  <a:prstDash val="solid"/>
                </a:ln>
                <a:solidFill>
                  <a:schemeClr val="accent1">
                    <a:lumMod val="50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t>AND </a:t>
            </a:r>
            <a:br>
              <a:rPr lang="en-US" b="1" dirty="0" smtClean="0">
                <a:ln w="12700">
                  <a:solidFill>
                    <a:schemeClr val="tx2">
                      <a:satMod val="155000"/>
                    </a:schemeClr>
                  </a:solidFill>
                  <a:prstDash val="solid"/>
                </a:ln>
                <a:solidFill>
                  <a:schemeClr val="accent1">
                    <a:lumMod val="50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br>
            <a:r>
              <a:rPr lang="en-US" b="1" dirty="0" smtClean="0">
                <a:ln w="12700">
                  <a:solidFill>
                    <a:schemeClr val="tx2">
                      <a:satMod val="155000"/>
                    </a:schemeClr>
                  </a:solidFill>
                  <a:prstDash val="solid"/>
                </a:ln>
                <a:solidFill>
                  <a:schemeClr val="accent1">
                    <a:lumMod val="50000"/>
                  </a:schemeClr>
                </a:solidFill>
                <a:effectLst>
                  <a:outerShdw blurRad="41275" dist="20320" dir="1800000" algn="tl" rotWithShape="0">
                    <a:srgbClr val="000000">
                      <a:alpha val="40000"/>
                    </a:srgbClr>
                  </a:outerShdw>
                </a:effectLst>
                <a:latin typeface="Times New Roman" pitchFamily="18" charset="0"/>
                <a:cs typeface="Times New Roman" pitchFamily="18" charset="0"/>
              </a:rPr>
              <a:t>DISCUSSIONS</a:t>
            </a:r>
            <a:endParaRPr lang="en-US" b="1" dirty="0">
              <a:ln w="12700">
                <a:solidFill>
                  <a:schemeClr val="tx2">
                    <a:satMod val="155000"/>
                  </a:schemeClr>
                </a:solidFill>
                <a:prstDash val="solid"/>
              </a:ln>
              <a:solidFill>
                <a:schemeClr val="accent1">
                  <a:lumMod val="50000"/>
                </a:schemeClr>
              </a:solidFill>
              <a:effectLst>
                <a:outerShdw blurRad="41275" dist="20320" dir="1800000" algn="tl" rotWithShape="0">
                  <a:srgbClr val="000000">
                    <a:alpha val="40000"/>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xmlns="" val="30661770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200"/>
            <a:ext cx="10515600" cy="1325563"/>
          </a:xfrm>
        </p:spPr>
        <p:txBody>
          <a:bodyPr>
            <a:noAutofit/>
          </a:bodyPr>
          <a:lstStyle/>
          <a:p>
            <a:pPr algn="ctr"/>
            <a:r>
              <a:rPr lang="en-US" sz="4000" b="1" dirty="0" smtClean="0">
                <a:latin typeface="Times New Roman" pitchFamily="18" charset="0"/>
                <a:cs typeface="Times New Roman" pitchFamily="18" charset="0"/>
              </a:rPr>
              <a:t>RESULTS  </a:t>
            </a:r>
            <a:r>
              <a:rPr lang="en-US" sz="4000" b="1" dirty="0">
                <a:latin typeface="Times New Roman" pitchFamily="18" charset="0"/>
                <a:cs typeface="Times New Roman" pitchFamily="18" charset="0"/>
              </a:rPr>
              <a:t>AND DISCUSSIONS</a:t>
            </a: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a:xfrm>
            <a:off x="628650" y="1752600"/>
            <a:ext cx="11258550" cy="3886200"/>
          </a:xfrm>
        </p:spPr>
        <p:txBody>
          <a:bodyPr>
            <a:noAutofit/>
          </a:bodyPr>
          <a:lstStyle/>
          <a:p>
            <a:pPr algn="just">
              <a:buFont typeface="Wingdings" pitchFamily="2" charset="2"/>
              <a:buChar char="Ø"/>
            </a:pPr>
            <a:r>
              <a:rPr lang="en-US" sz="3200" dirty="0">
                <a:latin typeface="Times New Roman" pitchFamily="18" charset="0"/>
                <a:cs typeface="Times New Roman" pitchFamily="18" charset="0"/>
              </a:rPr>
              <a:t>This chapter deals </a:t>
            </a:r>
            <a:r>
              <a:rPr lang="en-US" sz="3200" dirty="0" smtClean="0">
                <a:latin typeface="Times New Roman" pitchFamily="18" charset="0"/>
                <a:cs typeface="Times New Roman" pitchFamily="18" charset="0"/>
              </a:rPr>
              <a:t>to develop a smart runoff measurement system for a measurement of runoff depth and send data to webpage for storing and visualization</a:t>
            </a:r>
          </a:p>
          <a:p>
            <a:pPr algn="just">
              <a:buFont typeface="Wingdings" pitchFamily="2" charset="2"/>
              <a:buChar char="Ø"/>
            </a:pPr>
            <a:endParaRPr lang="en-US" sz="3200" dirty="0" smtClean="0">
              <a:latin typeface="Times New Roman" pitchFamily="18" charset="0"/>
              <a:cs typeface="Times New Roman" pitchFamily="18" charset="0"/>
            </a:endParaRPr>
          </a:p>
          <a:p>
            <a:pPr algn="just">
              <a:buFont typeface="Wingdings" pitchFamily="2" charset="2"/>
              <a:buChar char="Ø"/>
            </a:pPr>
            <a:r>
              <a:rPr lang="en-US" sz="3200" dirty="0" smtClean="0">
                <a:latin typeface="Times New Roman" pitchFamily="18" charset="0"/>
                <a:cs typeface="Times New Roman" pitchFamily="18" charset="0"/>
              </a:rPr>
              <a:t>The observed data were analyzed to evaluate the performance of ultrasonic sensors and the results obtained are discussed in this chapter. </a:t>
            </a:r>
            <a:endParaRPr lang="en-IN" sz="3200" dirty="0" smtClean="0">
              <a:latin typeface="Times New Roman" pitchFamily="18" charset="0"/>
              <a:cs typeface="Times New Roman" pitchFamily="18" charset="0"/>
            </a:endParaRPr>
          </a:p>
        </p:txBody>
      </p:sp>
    </p:spTree>
    <p:extLst>
      <p:ext uri="{BB962C8B-B14F-4D97-AF65-F5344CB8AC3E}">
        <p14:creationId xmlns:p14="http://schemas.microsoft.com/office/powerpoint/2010/main" xmlns="" val="26036444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6037"/>
            <a:ext cx="8001000" cy="868363"/>
          </a:xfrm>
        </p:spPr>
        <p:txBody>
          <a:bodyPr>
            <a:normAutofit/>
          </a:bodyPr>
          <a:lstStyle/>
          <a:p>
            <a:pPr>
              <a:buFont typeface="Wingdings" pitchFamily="2" charset="2"/>
              <a:buChar char="v"/>
            </a:pPr>
            <a:r>
              <a:rPr lang="en-US" sz="3600" b="1" dirty="0" smtClean="0">
                <a:latin typeface="Times New Roman" pitchFamily="18" charset="0"/>
                <a:cs typeface="Times New Roman" pitchFamily="18" charset="0"/>
              </a:rPr>
              <a:t>Smart Runoff Measurement System:</a:t>
            </a:r>
            <a:endParaRPr lang="en-IN" sz="3600" b="1" dirty="0">
              <a:latin typeface="Times New Roman" pitchFamily="18" charset="0"/>
              <a:cs typeface="Times New Roman" pitchFamily="18" charset="0"/>
            </a:endParaRPr>
          </a:p>
        </p:txBody>
      </p:sp>
      <p:pic>
        <p:nvPicPr>
          <p:cNvPr id="9" name="Content Placeholder 8" descr="flow chart.PNG"/>
          <p:cNvPicPr>
            <a:picLocks noGrp="1" noChangeAspect="1"/>
          </p:cNvPicPr>
          <p:nvPr>
            <p:ph idx="1"/>
          </p:nvPr>
        </p:nvPicPr>
        <p:blipFill>
          <a:blip r:embed="rId2" cstate="print"/>
          <a:stretch>
            <a:fillRect/>
          </a:stretch>
        </p:blipFill>
        <p:spPr>
          <a:xfrm>
            <a:off x="1752600" y="990600"/>
            <a:ext cx="7924800" cy="5334000"/>
          </a:xfrm>
        </p:spPr>
      </p:pic>
      <p:sp>
        <p:nvSpPr>
          <p:cNvPr id="10" name="TextBox 9"/>
          <p:cNvSpPr txBox="1"/>
          <p:nvPr/>
        </p:nvSpPr>
        <p:spPr>
          <a:xfrm>
            <a:off x="4191000" y="6396335"/>
            <a:ext cx="3200400" cy="461665"/>
          </a:xfrm>
          <a:prstGeom prst="rect">
            <a:avLst/>
          </a:prstGeom>
          <a:noFill/>
        </p:spPr>
        <p:txBody>
          <a:bodyPr wrap="square" rtlCol="0">
            <a:spAutoFit/>
          </a:bodyPr>
          <a:lstStyle/>
          <a:p>
            <a:pPr algn="ctr"/>
            <a:r>
              <a:rPr lang="en-US" sz="2400" b="1" dirty="0" smtClean="0"/>
              <a:t>Flow chart</a:t>
            </a:r>
            <a:endParaRPr lang="en-IN" sz="2400" b="1" dirty="0"/>
          </a:p>
        </p:txBody>
      </p:sp>
      <p:sp>
        <p:nvSpPr>
          <p:cNvPr id="5" name="Rectangle 4"/>
          <p:cNvSpPr/>
          <p:nvPr/>
        </p:nvSpPr>
        <p:spPr>
          <a:xfrm>
            <a:off x="10529136" y="15240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11201400" cy="990599"/>
          </a:xfrm>
        </p:spPr>
        <p:txBody>
          <a:bodyPr>
            <a:normAutofit/>
          </a:bodyPr>
          <a:lstStyle/>
          <a:p>
            <a:pPr>
              <a:buFont typeface="Wingdings" pitchFamily="2" charset="2"/>
              <a:buChar char="v"/>
            </a:pPr>
            <a:r>
              <a:rPr lang="en-IN" sz="3200" b="1" dirty="0" smtClean="0">
                <a:latin typeface="Times New Roman" pitchFamily="18" charset="0"/>
                <a:cs typeface="Times New Roman" pitchFamily="18" charset="0"/>
              </a:rPr>
              <a:t>Connection Diagram Of Smart Runoff Measurement System:</a:t>
            </a:r>
            <a:endParaRPr lang="en-IN" b="1" dirty="0">
              <a:latin typeface="Times New Roman" pitchFamily="18" charset="0"/>
              <a:cs typeface="Times New Roman" pitchFamily="18" charset="0"/>
            </a:endParaRPr>
          </a:p>
        </p:txBody>
      </p:sp>
      <p:pic>
        <p:nvPicPr>
          <p:cNvPr id="6" name="Content Placeholder 5" descr="Circuit diagram .png"/>
          <p:cNvPicPr>
            <a:picLocks noGrp="1" noChangeAspect="1"/>
          </p:cNvPicPr>
          <p:nvPr>
            <p:ph idx="1"/>
          </p:nvPr>
        </p:nvPicPr>
        <p:blipFill>
          <a:blip r:embed="rId2" cstate="print"/>
          <a:stretch>
            <a:fillRect/>
          </a:stretch>
        </p:blipFill>
        <p:spPr>
          <a:xfrm>
            <a:off x="1752600" y="1295400"/>
            <a:ext cx="8915400" cy="4800600"/>
          </a:xfrm>
        </p:spPr>
      </p:pic>
      <p:sp>
        <p:nvSpPr>
          <p:cNvPr id="7" name="TextBox 6"/>
          <p:cNvSpPr txBox="1"/>
          <p:nvPr/>
        </p:nvSpPr>
        <p:spPr>
          <a:xfrm>
            <a:off x="4495800" y="6019800"/>
            <a:ext cx="3484928" cy="646331"/>
          </a:xfrm>
          <a:prstGeom prst="rect">
            <a:avLst/>
          </a:prstGeom>
          <a:noFill/>
        </p:spPr>
        <p:txBody>
          <a:bodyPr wrap="none" rtlCol="0">
            <a:spAutoFit/>
          </a:bodyPr>
          <a:lstStyle/>
          <a:p>
            <a:r>
              <a:rPr lang="en-US" sz="3600" b="1" dirty="0" smtClean="0">
                <a:latin typeface="Times New Roman" pitchFamily="18" charset="0"/>
                <a:cs typeface="Times New Roman" pitchFamily="18" charset="0"/>
              </a:rPr>
              <a:t>Circuit diagram </a:t>
            </a:r>
            <a:endParaRPr lang="en-IN" sz="3600" b="1" dirty="0">
              <a:latin typeface="Times New Roman" pitchFamily="18" charset="0"/>
              <a:cs typeface="Times New Roman" pitchFamily="18" charset="0"/>
            </a:endParaRPr>
          </a:p>
        </p:txBody>
      </p:sp>
      <p:sp>
        <p:nvSpPr>
          <p:cNvPr id="5" name="Rectangle 4"/>
          <p:cNvSpPr/>
          <p:nvPr/>
        </p:nvSpPr>
        <p:spPr>
          <a:xfrm>
            <a:off x="10452936" y="15240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pPr algn="ctr"/>
            <a:r>
              <a:rPr lang="en-US" sz="4000" b="1" dirty="0">
                <a:latin typeface="Times New Roman" panose="02020603050405020304" pitchFamily="18" charset="0"/>
                <a:cs typeface="Times New Roman" panose="02020603050405020304" pitchFamily="18" charset="0"/>
              </a:rPr>
              <a:t>INTRODUCTION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81050" y="1314450"/>
            <a:ext cx="10801350" cy="5086350"/>
          </a:xfrm>
        </p:spPr>
        <p:txBody>
          <a:bodyPr>
            <a:normAutofit/>
          </a:bodyPr>
          <a:lstStyle/>
          <a:p>
            <a:pPr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Runoff is the draining away of water from the surface of an area of land or structure</a:t>
            </a:r>
          </a:p>
          <a:p>
            <a:pPr algn="just">
              <a:buFont typeface="Wingdings" panose="05000000000000000000" pitchFamily="2" charset="2"/>
              <a:buChar char="Ø"/>
            </a:pPr>
            <a:endParaRPr lang="en-US"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Runoff is part of water cycle that flow over land as surface water instead of being absorbed into groundwater or evaporating</a:t>
            </a:r>
          </a:p>
          <a:p>
            <a:pPr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b="1" u="sng" dirty="0" smtClean="0">
                <a:latin typeface="Times New Roman" panose="02020603050405020304" pitchFamily="18" charset="0"/>
                <a:cs typeface="Times New Roman" panose="02020603050405020304" pitchFamily="18" charset="0"/>
              </a:rPr>
              <a:t>Type of Runoff </a:t>
            </a:r>
            <a:r>
              <a:rPr lang="en-US" b="1" dirty="0" smtClean="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Mainly, </a:t>
            </a:r>
            <a:r>
              <a:rPr lang="en-US" dirty="0">
                <a:latin typeface="Times New Roman" panose="02020603050405020304" pitchFamily="18" charset="0"/>
                <a:cs typeface="Times New Roman" panose="02020603050405020304" pitchFamily="18" charset="0"/>
              </a:rPr>
              <a:t>T</a:t>
            </a:r>
            <a:r>
              <a:rPr lang="en-US" dirty="0" smtClean="0">
                <a:latin typeface="Times New Roman" panose="02020603050405020304" pitchFamily="18" charset="0"/>
                <a:cs typeface="Times New Roman" panose="02020603050405020304" pitchFamily="18" charset="0"/>
              </a:rPr>
              <a:t>here are three type of runoff,</a:t>
            </a:r>
          </a:p>
          <a:p>
            <a:pPr lvl="1" algn="just">
              <a:buFontTx/>
              <a:buChar char="-"/>
            </a:pPr>
            <a:r>
              <a:rPr lang="en-US" dirty="0" smtClean="0">
                <a:latin typeface="Times New Roman" panose="02020603050405020304" pitchFamily="18" charset="0"/>
                <a:cs typeface="Times New Roman" panose="02020603050405020304" pitchFamily="18" charset="0"/>
              </a:rPr>
              <a:t>Surface Runoff</a:t>
            </a:r>
          </a:p>
          <a:p>
            <a:pPr lvl="1" algn="just">
              <a:buFontTx/>
              <a:buChar char="-"/>
            </a:pPr>
            <a:r>
              <a:rPr lang="en-US" dirty="0" smtClean="0">
                <a:latin typeface="Times New Roman" panose="02020603050405020304" pitchFamily="18" charset="0"/>
                <a:cs typeface="Times New Roman" panose="02020603050405020304" pitchFamily="18" charset="0"/>
              </a:rPr>
              <a:t>Subsurface Runoff</a:t>
            </a:r>
          </a:p>
          <a:p>
            <a:pPr lvl="1" algn="just">
              <a:buFontTx/>
              <a:buChar char="-"/>
            </a:pPr>
            <a:r>
              <a:rPr lang="en-US" dirty="0" smtClean="0">
                <a:latin typeface="Times New Roman" panose="02020603050405020304" pitchFamily="18" charset="0"/>
                <a:cs typeface="Times New Roman" panose="02020603050405020304" pitchFamily="18" charset="0"/>
              </a:rPr>
              <a:t>Ground water flow  </a:t>
            </a:r>
            <a:endParaRPr lang="en-US" dirty="0">
              <a:latin typeface="Times New Roman" panose="02020603050405020304" pitchFamily="18" charset="0"/>
              <a:cs typeface="Times New Roman" panose="02020603050405020304" pitchFamily="18" charset="0"/>
            </a:endParaRPr>
          </a:p>
          <a:p>
            <a:pPr algn="just"/>
            <a:endParaRPr lang="en-US" dirty="0"/>
          </a:p>
        </p:txBody>
      </p:sp>
    </p:spTree>
    <p:extLst>
      <p:ext uri="{BB962C8B-B14F-4D97-AF65-F5344CB8AC3E}">
        <p14:creationId xmlns:p14="http://schemas.microsoft.com/office/powerpoint/2010/main" xmlns="" val="42755240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5635625"/>
            <a:ext cx="12192000" cy="1222375"/>
          </a:xfrm>
        </p:spPr>
        <p:txBody>
          <a:bodyPr/>
          <a:lstStyle/>
          <a:p>
            <a:pPr>
              <a:buNone/>
            </a:pPr>
            <a:r>
              <a:rPr lang="en-IN" dirty="0" smtClean="0">
                <a:latin typeface="Times New Roman" pitchFamily="18" charset="0"/>
                <a:cs typeface="Times New Roman" pitchFamily="18" charset="0"/>
              </a:rPr>
              <a:t> Table : Pin configuration of different components of smart runoff measurement system</a:t>
            </a:r>
            <a:endParaRPr lang="en-IN" dirty="0">
              <a:latin typeface="Times New Roman" pitchFamily="18" charset="0"/>
              <a:cs typeface="Times New Roman" pitchFamily="18" charset="0"/>
            </a:endParaRPr>
          </a:p>
        </p:txBody>
      </p:sp>
      <p:graphicFrame>
        <p:nvGraphicFramePr>
          <p:cNvPr id="4" name="Content Placeholder 3"/>
          <p:cNvGraphicFramePr>
            <a:graphicFrameLocks/>
          </p:cNvGraphicFramePr>
          <p:nvPr/>
        </p:nvGraphicFramePr>
        <p:xfrm>
          <a:off x="990600" y="304800"/>
          <a:ext cx="9448800" cy="5029200"/>
        </p:xfrm>
        <a:graphic>
          <a:graphicData uri="http://schemas.openxmlformats.org/drawingml/2006/table">
            <a:tbl>
              <a:tblPr/>
              <a:tblGrid>
                <a:gridCol w="3149600"/>
                <a:gridCol w="3149600"/>
                <a:gridCol w="3149600"/>
              </a:tblGrid>
              <a:tr h="457200">
                <a:tc>
                  <a:txBody>
                    <a:bodyPr/>
                    <a:lstStyle/>
                    <a:p>
                      <a:pPr algn="ctr">
                        <a:lnSpc>
                          <a:spcPct val="115000"/>
                        </a:lnSpc>
                        <a:spcAft>
                          <a:spcPts val="0"/>
                        </a:spcAft>
                      </a:pPr>
                      <a:r>
                        <a:rPr lang="en-IN" sz="2000" b="1" dirty="0" err="1">
                          <a:latin typeface="Calibri"/>
                          <a:ea typeface="Calibri"/>
                          <a:cs typeface="Mangal"/>
                        </a:rPr>
                        <a:t>Arduino</a:t>
                      </a:r>
                      <a:r>
                        <a:rPr lang="en-IN" sz="2000" b="1" dirty="0">
                          <a:latin typeface="Calibri"/>
                          <a:ea typeface="Calibri"/>
                          <a:cs typeface="Mangal"/>
                        </a:rPr>
                        <a:t> Mega</a:t>
                      </a:r>
                      <a:endParaRPr lang="en-IN" sz="20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2000" b="1" dirty="0" err="1">
                          <a:latin typeface="Calibri"/>
                          <a:ea typeface="Calibri"/>
                          <a:cs typeface="Mangal"/>
                        </a:rPr>
                        <a:t>NodeMCU</a:t>
                      </a:r>
                      <a:endParaRPr lang="en-IN" sz="20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2000" b="1">
                          <a:latin typeface="Calibri"/>
                          <a:ea typeface="Calibri"/>
                          <a:cs typeface="Mangal"/>
                        </a:rPr>
                        <a:t>Work</a:t>
                      </a:r>
                      <a:endParaRPr lang="en-IN" sz="20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7200">
                <a:tc>
                  <a:txBody>
                    <a:bodyPr/>
                    <a:lstStyle/>
                    <a:p>
                      <a:pPr algn="ctr">
                        <a:lnSpc>
                          <a:spcPct val="115000"/>
                        </a:lnSpc>
                        <a:spcAft>
                          <a:spcPts val="0"/>
                        </a:spcAft>
                      </a:pPr>
                      <a:r>
                        <a:rPr lang="en-IN" sz="2000" dirty="0">
                          <a:latin typeface="Calibri"/>
                          <a:ea typeface="Calibri"/>
                          <a:cs typeface="Mangal"/>
                        </a:rPr>
                        <a:t>SDA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2000">
                          <a:latin typeface="Calibri"/>
                          <a:ea typeface="Calibri"/>
                          <a:cs typeface="Mangal"/>
                        </a:rPr>
                        <a:t>D2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2000">
                          <a:latin typeface="Calibri"/>
                          <a:ea typeface="Calibri"/>
                          <a:cs typeface="Mangal"/>
                        </a:rPr>
                        <a:t>Serial Data Line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7200">
                <a:tc>
                  <a:txBody>
                    <a:bodyPr/>
                    <a:lstStyle/>
                    <a:p>
                      <a:pPr algn="ctr">
                        <a:lnSpc>
                          <a:spcPct val="115000"/>
                        </a:lnSpc>
                        <a:spcAft>
                          <a:spcPts val="0"/>
                        </a:spcAft>
                      </a:pPr>
                      <a:r>
                        <a:rPr lang="en-IN" sz="2000" dirty="0">
                          <a:latin typeface="Calibri"/>
                          <a:ea typeface="Calibri"/>
                          <a:cs typeface="Mangal"/>
                        </a:rPr>
                        <a:t>SCL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2000">
                          <a:latin typeface="Calibri"/>
                          <a:ea typeface="Calibri"/>
                          <a:cs typeface="Mangal"/>
                        </a:rPr>
                        <a:t>D1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2000">
                          <a:latin typeface="Calibri"/>
                          <a:ea typeface="Calibri"/>
                          <a:cs typeface="Mangal"/>
                        </a:rPr>
                        <a:t>Serial Clock Line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7200">
                <a:tc>
                  <a:txBody>
                    <a:bodyPr/>
                    <a:lstStyle/>
                    <a:p>
                      <a:pPr algn="ctr">
                        <a:lnSpc>
                          <a:spcPct val="115000"/>
                        </a:lnSpc>
                        <a:spcAft>
                          <a:spcPts val="0"/>
                        </a:spcAft>
                      </a:pPr>
                      <a:r>
                        <a:rPr lang="en-IN" sz="2000" dirty="0" err="1">
                          <a:latin typeface="Calibri"/>
                          <a:ea typeface="Calibri"/>
                          <a:cs typeface="Mangal"/>
                        </a:rPr>
                        <a:t>Gnd</a:t>
                      </a:r>
                      <a:endParaRPr lang="en-IN" sz="20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2000">
                          <a:latin typeface="Calibri"/>
                          <a:ea typeface="Calibri"/>
                          <a:cs typeface="Mangal"/>
                        </a:rPr>
                        <a:t>Gnd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2000">
                          <a:latin typeface="Calibri"/>
                          <a:ea typeface="Calibri"/>
                          <a:cs typeface="Mangal"/>
                        </a:rPr>
                        <a:t>Ground Line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7200">
                <a:tc>
                  <a:txBody>
                    <a:bodyPr/>
                    <a:lstStyle/>
                    <a:p>
                      <a:pPr algn="ctr">
                        <a:lnSpc>
                          <a:spcPct val="115000"/>
                        </a:lnSpc>
                        <a:spcAft>
                          <a:spcPts val="0"/>
                        </a:spcAft>
                      </a:pPr>
                      <a:r>
                        <a:rPr lang="en-IN" sz="2000" b="1" dirty="0" err="1">
                          <a:latin typeface="Calibri"/>
                          <a:ea typeface="Calibri"/>
                          <a:cs typeface="Mangal"/>
                        </a:rPr>
                        <a:t>Arduino</a:t>
                      </a:r>
                      <a:r>
                        <a:rPr lang="en-IN" sz="2000" b="1" dirty="0">
                          <a:latin typeface="Calibri"/>
                          <a:ea typeface="Calibri"/>
                          <a:cs typeface="Mangal"/>
                        </a:rPr>
                        <a:t> Mega</a:t>
                      </a:r>
                      <a:endParaRPr lang="en-IN" sz="20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2000" b="1" dirty="0">
                          <a:latin typeface="Calibri"/>
                          <a:ea typeface="Calibri"/>
                          <a:cs typeface="Mangal"/>
                        </a:rPr>
                        <a:t>Ultrasonic Sensors</a:t>
                      </a:r>
                      <a:endParaRPr lang="en-IN" sz="2000" dirty="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2000" b="1">
                          <a:latin typeface="Calibri"/>
                          <a:ea typeface="Calibri"/>
                          <a:cs typeface="Mangal"/>
                        </a:rPr>
                        <a:t>Work</a:t>
                      </a:r>
                      <a:endParaRPr lang="en-IN" sz="2000">
                        <a:latin typeface="Calibri"/>
                        <a:ea typeface="Calibri"/>
                        <a:cs typeface="Mangal"/>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7200">
                <a:tc>
                  <a:txBody>
                    <a:bodyPr/>
                    <a:lstStyle/>
                    <a:p>
                      <a:pPr algn="ctr">
                        <a:lnSpc>
                          <a:spcPct val="115000"/>
                        </a:lnSpc>
                        <a:spcAft>
                          <a:spcPts val="0"/>
                        </a:spcAft>
                      </a:pPr>
                      <a:r>
                        <a:rPr lang="en-IN" sz="2000" dirty="0">
                          <a:latin typeface="Calibri"/>
                          <a:ea typeface="Calibri"/>
                          <a:cs typeface="Mangal"/>
                        </a:rPr>
                        <a:t>5 V</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2000" dirty="0">
                          <a:latin typeface="Calibri"/>
                          <a:ea typeface="Calibri"/>
                          <a:cs typeface="Mangal"/>
                        </a:rPr>
                        <a:t>VCC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2000">
                          <a:latin typeface="Calibri"/>
                          <a:ea typeface="Calibri"/>
                          <a:cs typeface="Mangal"/>
                        </a:rPr>
                        <a:t>Power Line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14400">
                <a:tc>
                  <a:txBody>
                    <a:bodyPr/>
                    <a:lstStyle/>
                    <a:p>
                      <a:pPr algn="ctr">
                        <a:lnSpc>
                          <a:spcPct val="115000"/>
                        </a:lnSpc>
                        <a:spcAft>
                          <a:spcPts val="0"/>
                        </a:spcAft>
                      </a:pPr>
                      <a:r>
                        <a:rPr lang="en-IN" sz="2000">
                          <a:latin typeface="Calibri"/>
                          <a:ea typeface="Calibri"/>
                          <a:cs typeface="Mangal"/>
                        </a:rPr>
                        <a:t>D2 to D13,D22*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2000" dirty="0">
                          <a:latin typeface="Calibri"/>
                          <a:ea typeface="Calibri"/>
                          <a:cs typeface="Mangal"/>
                        </a:rPr>
                        <a:t>Trig</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2000">
                          <a:latin typeface="Calibri"/>
                          <a:ea typeface="Calibri"/>
                          <a:cs typeface="Mangal"/>
                        </a:rPr>
                        <a:t>Activate Transmitter for Ultrasonic Pulses.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14400">
                <a:tc>
                  <a:txBody>
                    <a:bodyPr/>
                    <a:lstStyle/>
                    <a:p>
                      <a:pPr algn="ctr">
                        <a:lnSpc>
                          <a:spcPct val="115000"/>
                        </a:lnSpc>
                        <a:spcAft>
                          <a:spcPts val="0"/>
                        </a:spcAft>
                      </a:pPr>
                      <a:r>
                        <a:rPr lang="en-IN" sz="2000">
                          <a:latin typeface="Calibri"/>
                          <a:ea typeface="Calibri"/>
                          <a:cs typeface="Mangal"/>
                        </a:rPr>
                        <a:t>D2 to D13,D22*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2000" dirty="0">
                          <a:latin typeface="Calibri"/>
                          <a:ea typeface="Calibri"/>
                          <a:cs typeface="Mangal"/>
                        </a:rPr>
                        <a:t>Echo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2000" dirty="0">
                          <a:latin typeface="Calibri"/>
                          <a:ea typeface="Calibri"/>
                          <a:cs typeface="Mangal"/>
                        </a:rPr>
                        <a:t>Activate Receiver for listen Ultrasonic Pulses.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7200">
                <a:tc>
                  <a:txBody>
                    <a:bodyPr/>
                    <a:lstStyle/>
                    <a:p>
                      <a:pPr algn="ctr">
                        <a:lnSpc>
                          <a:spcPct val="115000"/>
                        </a:lnSpc>
                        <a:spcAft>
                          <a:spcPts val="0"/>
                        </a:spcAft>
                      </a:pPr>
                      <a:r>
                        <a:rPr lang="en-IN" sz="2000">
                          <a:latin typeface="Calibri"/>
                          <a:ea typeface="Calibri"/>
                          <a:cs typeface="Mangal"/>
                        </a:rPr>
                        <a:t>Gnd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2000">
                          <a:latin typeface="Calibri"/>
                          <a:ea typeface="Calibri"/>
                          <a:cs typeface="Mangal"/>
                        </a:rPr>
                        <a:t>Gnd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IN" sz="2000" dirty="0">
                          <a:latin typeface="Calibri"/>
                          <a:ea typeface="Calibri"/>
                          <a:cs typeface="Mangal"/>
                        </a:rPr>
                        <a:t>Ground Line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5" name="Rectangle 4"/>
          <p:cNvSpPr/>
          <p:nvPr/>
        </p:nvSpPr>
        <p:spPr>
          <a:xfrm>
            <a:off x="10605336" y="7620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buFont typeface="Wingdings" pitchFamily="2" charset="2"/>
              <a:buChar char="v"/>
            </a:pPr>
            <a:r>
              <a:rPr lang="en-IN" b="1" dirty="0" smtClean="0">
                <a:latin typeface="Times New Roman" pitchFamily="18" charset="0"/>
                <a:cs typeface="Times New Roman" pitchFamily="18" charset="0"/>
              </a:rPr>
              <a:t>Validation of Ultrasonic Sensor :</a:t>
            </a:r>
            <a:endParaRPr lang="en-IN"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Font typeface="Wingdings" pitchFamily="2" charset="2"/>
              <a:buChar char="Ø"/>
            </a:pPr>
            <a:r>
              <a:rPr lang="en-IN" dirty="0" smtClean="0">
                <a:latin typeface="Times New Roman" pitchFamily="18" charset="0"/>
                <a:cs typeface="Times New Roman" pitchFamily="18" charset="0"/>
              </a:rPr>
              <a:t>We programmed ultrasonic sensor by three different methods,</a:t>
            </a:r>
          </a:p>
          <a:p>
            <a:pPr>
              <a:buNone/>
            </a:pPr>
            <a:endParaRPr lang="en-IN" dirty="0" smtClean="0">
              <a:latin typeface="Times New Roman" pitchFamily="18" charset="0"/>
              <a:cs typeface="Times New Roman" pitchFamily="18" charset="0"/>
            </a:endParaRPr>
          </a:p>
          <a:p>
            <a:pPr marL="571500" indent="-571500" algn="just">
              <a:buFont typeface="+mj-lt"/>
              <a:buAutoNum type="romanUcPeriod"/>
            </a:pPr>
            <a:r>
              <a:rPr lang="en-IN" dirty="0" smtClean="0">
                <a:latin typeface="Times New Roman" pitchFamily="18" charset="0"/>
                <a:cs typeface="Times New Roman" pitchFamily="18" charset="0"/>
              </a:rPr>
              <a:t>Using New Ping Library</a:t>
            </a:r>
          </a:p>
          <a:p>
            <a:pPr marL="571500" indent="-571500" algn="just">
              <a:buFont typeface="+mj-lt"/>
              <a:buAutoNum type="romanUcPeriod"/>
            </a:pPr>
            <a:r>
              <a:rPr lang="en-IN" dirty="0" smtClean="0">
                <a:latin typeface="Times New Roman" pitchFamily="18" charset="0"/>
                <a:cs typeface="Times New Roman" pitchFamily="18" charset="0"/>
              </a:rPr>
              <a:t>Using New Ping Library and Iterations</a:t>
            </a:r>
          </a:p>
          <a:p>
            <a:pPr marL="571500" indent="-571500" algn="just">
              <a:buFont typeface="+mj-lt"/>
              <a:buAutoNum type="romanUcPeriod"/>
            </a:pPr>
            <a:r>
              <a:rPr lang="en-IN" dirty="0" smtClean="0">
                <a:latin typeface="Times New Roman" pitchFamily="18" charset="0"/>
                <a:cs typeface="Times New Roman" pitchFamily="18" charset="0"/>
              </a:rPr>
              <a:t>Using New Ping Library and Temperature Effect Equation</a:t>
            </a:r>
          </a:p>
          <a:p>
            <a:endParaRPr lang="en-IN" dirty="0">
              <a:latin typeface="Times New Roman" pitchFamily="18" charset="0"/>
              <a:cs typeface="Times New Roman" pitchFamily="18" charset="0"/>
            </a:endParaRPr>
          </a:p>
        </p:txBody>
      </p:sp>
      <p:sp>
        <p:nvSpPr>
          <p:cNvPr id="4" name="Rectangle 3"/>
          <p:cNvSpPr/>
          <p:nvPr/>
        </p:nvSpPr>
        <p:spPr>
          <a:xfrm>
            <a:off x="10363200" y="22860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0"/>
            <a:ext cx="10515600" cy="1325563"/>
          </a:xfrm>
        </p:spPr>
        <p:txBody>
          <a:bodyPr/>
          <a:lstStyle/>
          <a:p>
            <a:pPr algn="just"/>
            <a:r>
              <a:rPr lang="en-IN" b="1" dirty="0" smtClean="0">
                <a:latin typeface="Times New Roman" pitchFamily="18" charset="0"/>
                <a:cs typeface="Times New Roman" pitchFamily="18" charset="0"/>
              </a:rPr>
              <a:t>1)</a:t>
            </a:r>
            <a:r>
              <a:rPr lang="en-IN" b="1" u="sng" dirty="0" smtClean="0">
                <a:latin typeface="Times New Roman" pitchFamily="18" charset="0"/>
                <a:cs typeface="Times New Roman" pitchFamily="18" charset="0"/>
              </a:rPr>
              <a:t>By New Ping Library Method :</a:t>
            </a:r>
            <a:endParaRPr lang="en-IN" b="1" u="sng" dirty="0">
              <a:latin typeface="Times New Roman" pitchFamily="18" charset="0"/>
              <a:cs typeface="Times New Roman" pitchFamily="18" charset="0"/>
            </a:endParaRPr>
          </a:p>
        </p:txBody>
      </p:sp>
      <p:graphicFrame>
        <p:nvGraphicFramePr>
          <p:cNvPr id="7" name="Content Placeholder 6"/>
          <p:cNvGraphicFramePr>
            <a:graphicFrameLocks noGrp="1"/>
          </p:cNvGraphicFramePr>
          <p:nvPr>
            <p:ph idx="1"/>
          </p:nvPr>
        </p:nvGraphicFramePr>
        <p:xfrm>
          <a:off x="685800" y="1447800"/>
          <a:ext cx="10515600" cy="5410200"/>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10452936" y="15240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ChangeArrowheads="1"/>
          </p:cNvSpPr>
          <p:nvPr/>
        </p:nvSpPr>
        <p:spPr bwMode="auto">
          <a:xfrm>
            <a:off x="990600" y="5319236"/>
            <a:ext cx="10515600"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 typeface="Wingdings" pitchFamily="2" charset="2"/>
              <a:buChar char="Ø"/>
              <a:tabLst/>
            </a:pPr>
            <a:r>
              <a:rPr lang="en-US" sz="2800" b="1" dirty="0" smtClean="0">
                <a:latin typeface="Times New Roman" pitchFamily="18" charset="0"/>
                <a:ea typeface="Calibri" pitchFamily="34" charset="0"/>
                <a:cs typeface="Times New Roman" pitchFamily="18" charset="0"/>
              </a:rPr>
              <a:t>From Table</a:t>
            </a:r>
            <a:r>
              <a:rPr lang="en-US" sz="2800" dirty="0" smtClean="0">
                <a:latin typeface="Times New Roman" pitchFamily="18" charset="0"/>
                <a:ea typeface="Calibri" pitchFamily="34" charset="0"/>
                <a:cs typeface="Times New Roman" pitchFamily="18" charset="0"/>
              </a:rPr>
              <a:t>,</a:t>
            </a:r>
            <a:endPar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endParaRPr>
          </a:p>
          <a:p>
            <a:pPr marL="0" marR="0" lvl="0" indent="0" defTabSz="914400" rtl="0" eaLnBrk="1" fontAlgn="base" latinLnBrk="0" hangingPunct="1">
              <a:lnSpc>
                <a:spcPct val="100000"/>
              </a:lnSpc>
              <a:spcBef>
                <a:spcPct val="0"/>
              </a:spcBef>
              <a:spcAft>
                <a:spcPct val="0"/>
              </a:spcAft>
              <a:buClrTx/>
              <a:buSzTx/>
              <a:buFont typeface="Wingdings" pitchFamily="2" charset="2"/>
              <a:buChar char="§"/>
              <a:tabLst/>
            </a:pPr>
            <a:r>
              <a:rPr lang="en-US" sz="2800" dirty="0" smtClean="0">
                <a:latin typeface="Times New Roman" pitchFamily="18" charset="0"/>
                <a:ea typeface="Calibri" pitchFamily="34" charset="0"/>
                <a:cs typeface="Times New Roman" pitchFamily="18" charset="0"/>
              </a:rPr>
              <a:t>M</a:t>
            </a: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ean absolute error = 4.5 mm</a:t>
            </a:r>
          </a:p>
          <a:p>
            <a:pPr marL="0" marR="0" lvl="0" indent="0" defTabSz="914400" rtl="0" eaLnBrk="1" fontAlgn="base" latinLnBrk="0" hangingPunct="1">
              <a:lnSpc>
                <a:spcPct val="100000"/>
              </a:lnSpc>
              <a:spcBef>
                <a:spcPct val="0"/>
              </a:spcBef>
              <a:spcAft>
                <a:spcPct val="0"/>
              </a:spcAft>
              <a:buClrTx/>
              <a:buSzTx/>
              <a:buFont typeface="Wingdings" pitchFamily="2" charset="2"/>
              <a:buChar char="§"/>
              <a:tabLst/>
            </a:pP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Relative error </a:t>
            </a:r>
            <a:r>
              <a:rPr kumimoji="0" lang="en-US" sz="2800" b="0" i="0" u="none" strike="noStrike" cap="none" normalizeH="0" dirty="0" smtClean="0">
                <a:ln>
                  <a:noFill/>
                </a:ln>
                <a:solidFill>
                  <a:schemeClr val="tx1"/>
                </a:solidFill>
                <a:effectLst/>
                <a:latin typeface="Times New Roman" pitchFamily="18" charset="0"/>
                <a:ea typeface="Calibri" pitchFamily="34" charset="0"/>
                <a:cs typeface="Times New Roman" pitchFamily="18" charset="0"/>
              </a:rPr>
              <a:t> = </a:t>
            </a:r>
            <a:r>
              <a:rPr kumimoji="0" lang="en-US" sz="28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0.71%.</a:t>
            </a:r>
            <a:endParaRPr kumimoji="0" lang="en-US" sz="2800" b="0" i="0" u="none" strike="noStrike" cap="none" normalizeH="0" baseline="0" dirty="0" smtClean="0">
              <a:ln>
                <a:noFill/>
              </a:ln>
              <a:solidFill>
                <a:schemeClr val="tx1"/>
              </a:solidFill>
              <a:effectLst/>
              <a:latin typeface="Times New Roman" pitchFamily="18" charset="0"/>
              <a:cs typeface="Times New Roman" pitchFamily="18" charset="0"/>
            </a:endParaRPr>
          </a:p>
        </p:txBody>
      </p:sp>
      <p:graphicFrame>
        <p:nvGraphicFramePr>
          <p:cNvPr id="6" name="Content Placeholder 3"/>
          <p:cNvGraphicFramePr>
            <a:graphicFrameLocks noGrp="1"/>
          </p:cNvGraphicFramePr>
          <p:nvPr>
            <p:ph idx="1"/>
          </p:nvPr>
        </p:nvGraphicFramePr>
        <p:xfrm>
          <a:off x="914400" y="228601"/>
          <a:ext cx="10820400" cy="4191000"/>
        </p:xfrm>
        <a:graphic>
          <a:graphicData uri="http://schemas.openxmlformats.org/drawingml/2006/table">
            <a:tbl>
              <a:tblPr firstRow="1" bandRow="1">
                <a:tableStyleId>{5C22544A-7EE6-4342-B048-85BDC9FD1C3A}</a:tableStyleId>
              </a:tblPr>
              <a:tblGrid>
                <a:gridCol w="2164080"/>
                <a:gridCol w="2164080"/>
                <a:gridCol w="2164080"/>
                <a:gridCol w="2164080"/>
                <a:gridCol w="2164080"/>
              </a:tblGrid>
              <a:tr h="1016000">
                <a:tc>
                  <a:txBody>
                    <a:bodyPr/>
                    <a:lstStyle/>
                    <a:p>
                      <a:pPr algn="ctr"/>
                      <a:r>
                        <a:rPr lang="en-US" sz="2400" dirty="0" smtClean="0">
                          <a:latin typeface="Times New Roman" pitchFamily="18" charset="0"/>
                          <a:cs typeface="Times New Roman" pitchFamily="18" charset="0"/>
                        </a:rPr>
                        <a:t>Sr. No.</a:t>
                      </a:r>
                      <a:endParaRPr lang="en-IN" sz="2400" dirty="0">
                        <a:latin typeface="Times New Roman" pitchFamily="18" charset="0"/>
                        <a:cs typeface="Times New Roman" pitchFamily="18" charset="0"/>
                      </a:endParaRPr>
                    </a:p>
                  </a:txBody>
                  <a:tcPr anchor="ctr"/>
                </a:tc>
                <a:tc>
                  <a:txBody>
                    <a:bodyPr/>
                    <a:lstStyle/>
                    <a:p>
                      <a:pPr algn="ctr">
                        <a:lnSpc>
                          <a:spcPct val="100000"/>
                        </a:lnSpc>
                        <a:spcAft>
                          <a:spcPts val="0"/>
                        </a:spcAft>
                      </a:pPr>
                      <a:r>
                        <a:rPr lang="en-US" sz="2400" dirty="0">
                          <a:latin typeface="Times New Roman" pitchFamily="18" charset="0"/>
                          <a:ea typeface="Calibri"/>
                          <a:cs typeface="Times New Roman" pitchFamily="18" charset="0"/>
                        </a:rPr>
                        <a:t>Sensor Reading(mm)</a:t>
                      </a:r>
                      <a:endParaRPr lang="en-IN" sz="2400" dirty="0">
                        <a:latin typeface="Times New Roman" pitchFamily="18" charset="0"/>
                        <a:ea typeface="Calibri"/>
                        <a:cs typeface="Times New Roman" pitchFamily="18" charset="0"/>
                      </a:endParaRPr>
                    </a:p>
                  </a:txBody>
                  <a:tcPr marL="68580" marR="68580" marT="0" marB="0" anchor="ctr"/>
                </a:tc>
                <a:tc>
                  <a:txBody>
                    <a:bodyPr/>
                    <a:lstStyle/>
                    <a:p>
                      <a:pPr algn="ctr">
                        <a:lnSpc>
                          <a:spcPct val="100000"/>
                        </a:lnSpc>
                        <a:spcAft>
                          <a:spcPts val="0"/>
                        </a:spcAft>
                      </a:pPr>
                      <a:r>
                        <a:rPr lang="en-US" sz="2400" dirty="0">
                          <a:latin typeface="Times New Roman" pitchFamily="18" charset="0"/>
                          <a:ea typeface="Calibri"/>
                          <a:cs typeface="Times New Roman" pitchFamily="18" charset="0"/>
                        </a:rPr>
                        <a:t>Manual Reading(mm)</a:t>
                      </a:r>
                      <a:endParaRPr lang="en-IN" sz="2400" dirty="0">
                        <a:latin typeface="Times New Roman" pitchFamily="18" charset="0"/>
                        <a:ea typeface="Calibri"/>
                        <a:cs typeface="Times New Roman" pitchFamily="18" charset="0"/>
                      </a:endParaRPr>
                    </a:p>
                  </a:txBody>
                  <a:tcPr marL="68580" marR="68580" marT="0" marB="0" anchor="ctr"/>
                </a:tc>
                <a:tc>
                  <a:txBody>
                    <a:bodyPr/>
                    <a:lstStyle/>
                    <a:p>
                      <a:pPr algn="ctr">
                        <a:lnSpc>
                          <a:spcPct val="100000"/>
                        </a:lnSpc>
                        <a:spcAft>
                          <a:spcPts val="0"/>
                        </a:spcAft>
                      </a:pPr>
                      <a:r>
                        <a:rPr lang="en-US" sz="2400" dirty="0">
                          <a:latin typeface="Times New Roman" pitchFamily="18" charset="0"/>
                          <a:ea typeface="Calibri"/>
                          <a:cs typeface="Times New Roman" pitchFamily="18" charset="0"/>
                        </a:rPr>
                        <a:t>Absolute Error(mm)</a:t>
                      </a:r>
                      <a:endParaRPr lang="en-IN" sz="2400" dirty="0">
                        <a:latin typeface="Times New Roman" pitchFamily="18" charset="0"/>
                        <a:ea typeface="Calibri"/>
                        <a:cs typeface="Times New Roman" pitchFamily="18" charset="0"/>
                      </a:endParaRPr>
                    </a:p>
                  </a:txBody>
                  <a:tcPr marL="68580" marR="68580" marT="0" marB="0" anchor="ctr"/>
                </a:tc>
                <a:tc>
                  <a:txBody>
                    <a:bodyPr/>
                    <a:lstStyle/>
                    <a:p>
                      <a:pPr algn="ctr">
                        <a:lnSpc>
                          <a:spcPct val="100000"/>
                        </a:lnSpc>
                        <a:spcAft>
                          <a:spcPts val="0"/>
                        </a:spcAft>
                      </a:pPr>
                      <a:r>
                        <a:rPr lang="en-US" sz="2400" dirty="0">
                          <a:latin typeface="Times New Roman" pitchFamily="18" charset="0"/>
                          <a:ea typeface="Calibri"/>
                          <a:cs typeface="Times New Roman" pitchFamily="18" charset="0"/>
                        </a:rPr>
                        <a:t>Relative Error(%)</a:t>
                      </a:r>
                      <a:endParaRPr lang="en-IN" sz="2400" dirty="0">
                        <a:latin typeface="Times New Roman" pitchFamily="18" charset="0"/>
                        <a:ea typeface="Calibri"/>
                        <a:cs typeface="Times New Roman" pitchFamily="18" charset="0"/>
                      </a:endParaRPr>
                    </a:p>
                  </a:txBody>
                  <a:tcPr marL="68580" marR="68580" marT="0" marB="0" anchor="ctr"/>
                </a:tc>
              </a:tr>
              <a:tr h="635000">
                <a:tc>
                  <a:txBody>
                    <a:bodyPr/>
                    <a:lstStyle/>
                    <a:p>
                      <a:pPr algn="ctr"/>
                      <a:r>
                        <a:rPr lang="en-US" sz="2400" dirty="0" smtClean="0">
                          <a:latin typeface="Times New Roman" pitchFamily="18" charset="0"/>
                          <a:cs typeface="Times New Roman" pitchFamily="18" charset="0"/>
                        </a:rPr>
                        <a:t>1</a:t>
                      </a:r>
                      <a:endParaRPr lang="en-IN" sz="2400" dirty="0">
                        <a:latin typeface="Times New Roman" pitchFamily="18" charset="0"/>
                        <a:cs typeface="Times New Roman" pitchFamily="18" charset="0"/>
                      </a:endParaRPr>
                    </a:p>
                  </a:txBody>
                  <a:tcPr/>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680</a:t>
                      </a:r>
                      <a:endParaRPr lang="en-IN" sz="2400" dirty="0">
                        <a:latin typeface="Times New Roman" pitchFamily="18" charset="0"/>
                        <a:ea typeface="Calibri"/>
                        <a:cs typeface="Times New Roman" pitchFamily="18" charset="0"/>
                      </a:endParaRPr>
                    </a:p>
                  </a:txBody>
                  <a:tcPr marL="68580" marR="68580" marT="0" marB="0" anchor="ctr"/>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680</a:t>
                      </a:r>
                      <a:endParaRPr lang="en-IN" sz="2400" dirty="0">
                        <a:latin typeface="Times New Roman" pitchFamily="18" charset="0"/>
                        <a:ea typeface="Calibri"/>
                        <a:cs typeface="Times New Roman" pitchFamily="18" charset="0"/>
                      </a:endParaRPr>
                    </a:p>
                  </a:txBody>
                  <a:tcPr marL="68580" marR="68580" marT="0" marB="0" anchor="ctr"/>
                </a:tc>
                <a:tc>
                  <a:txBody>
                    <a:bodyPr/>
                    <a:lstStyle/>
                    <a:p>
                      <a:pPr algn="ctr">
                        <a:lnSpc>
                          <a:spcPct val="115000"/>
                        </a:lnSpc>
                        <a:spcAft>
                          <a:spcPts val="0"/>
                        </a:spcAft>
                      </a:pPr>
                      <a:r>
                        <a:rPr lang="en-US" sz="2400">
                          <a:latin typeface="Times New Roman" pitchFamily="18" charset="0"/>
                          <a:ea typeface="Calibri"/>
                          <a:cs typeface="Times New Roman" pitchFamily="18" charset="0"/>
                        </a:rPr>
                        <a:t>0</a:t>
                      </a:r>
                      <a:endParaRPr lang="en-IN" sz="2400">
                        <a:latin typeface="Times New Roman" pitchFamily="18" charset="0"/>
                        <a:ea typeface="Calibri"/>
                        <a:cs typeface="Times New Roman" pitchFamily="18" charset="0"/>
                      </a:endParaRPr>
                    </a:p>
                  </a:txBody>
                  <a:tcPr marL="68580" marR="68580" marT="0" marB="0" anchor="ctr"/>
                </a:tc>
                <a:tc>
                  <a:txBody>
                    <a:bodyPr/>
                    <a:lstStyle/>
                    <a:p>
                      <a:pPr algn="ctr">
                        <a:lnSpc>
                          <a:spcPct val="115000"/>
                        </a:lnSpc>
                        <a:spcAft>
                          <a:spcPts val="0"/>
                        </a:spcAft>
                      </a:pPr>
                      <a:r>
                        <a:rPr lang="en-US" sz="2400">
                          <a:latin typeface="Times New Roman" pitchFamily="18" charset="0"/>
                          <a:ea typeface="Calibri"/>
                          <a:cs typeface="Times New Roman" pitchFamily="18" charset="0"/>
                        </a:rPr>
                        <a:t>0</a:t>
                      </a:r>
                      <a:endParaRPr lang="en-IN" sz="2400">
                        <a:latin typeface="Times New Roman" pitchFamily="18" charset="0"/>
                        <a:ea typeface="Calibri"/>
                        <a:cs typeface="Times New Roman" pitchFamily="18" charset="0"/>
                      </a:endParaRPr>
                    </a:p>
                  </a:txBody>
                  <a:tcPr marL="68580" marR="68580" marT="0" marB="0" anchor="ctr"/>
                </a:tc>
              </a:tr>
              <a:tr h="635000">
                <a:tc>
                  <a:txBody>
                    <a:bodyPr/>
                    <a:lstStyle/>
                    <a:p>
                      <a:pPr algn="ctr"/>
                      <a:r>
                        <a:rPr lang="en-US" sz="2400" dirty="0" smtClean="0">
                          <a:latin typeface="Times New Roman" pitchFamily="18" charset="0"/>
                          <a:cs typeface="Times New Roman" pitchFamily="18" charset="0"/>
                        </a:rPr>
                        <a:t>2</a:t>
                      </a:r>
                      <a:endParaRPr lang="en-IN" sz="2400" dirty="0">
                        <a:latin typeface="Times New Roman" pitchFamily="18" charset="0"/>
                        <a:cs typeface="Times New Roman" pitchFamily="18" charset="0"/>
                      </a:endParaRPr>
                    </a:p>
                  </a:txBody>
                  <a:tcPr/>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650</a:t>
                      </a:r>
                      <a:endParaRPr lang="en-IN" sz="2400" dirty="0">
                        <a:latin typeface="Times New Roman" pitchFamily="18" charset="0"/>
                        <a:ea typeface="Calibri"/>
                        <a:cs typeface="Times New Roman" pitchFamily="18" charset="0"/>
                      </a:endParaRPr>
                    </a:p>
                  </a:txBody>
                  <a:tcPr marL="68580" marR="68580" marT="0" marB="0" anchor="ctr"/>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656</a:t>
                      </a:r>
                      <a:endParaRPr lang="en-IN" sz="2400" dirty="0">
                        <a:latin typeface="Times New Roman" pitchFamily="18" charset="0"/>
                        <a:ea typeface="Calibri"/>
                        <a:cs typeface="Times New Roman" pitchFamily="18" charset="0"/>
                      </a:endParaRPr>
                    </a:p>
                  </a:txBody>
                  <a:tcPr marL="68580" marR="68580" marT="0" marB="0" anchor="ctr"/>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6</a:t>
                      </a:r>
                      <a:endParaRPr lang="en-IN" sz="2400" dirty="0">
                        <a:latin typeface="Times New Roman" pitchFamily="18" charset="0"/>
                        <a:ea typeface="Calibri"/>
                        <a:cs typeface="Times New Roman" pitchFamily="18" charset="0"/>
                      </a:endParaRPr>
                    </a:p>
                  </a:txBody>
                  <a:tcPr marL="68580" marR="68580" marT="0" marB="0" anchor="ctr"/>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0.91</a:t>
                      </a:r>
                      <a:endParaRPr lang="en-IN" sz="2400" dirty="0">
                        <a:latin typeface="Times New Roman" pitchFamily="18" charset="0"/>
                        <a:ea typeface="Calibri"/>
                        <a:cs typeface="Times New Roman" pitchFamily="18" charset="0"/>
                      </a:endParaRPr>
                    </a:p>
                  </a:txBody>
                  <a:tcPr marL="68580" marR="68580" marT="0" marB="0" anchor="ctr"/>
                </a:tc>
              </a:tr>
              <a:tr h="635000">
                <a:tc>
                  <a:txBody>
                    <a:bodyPr/>
                    <a:lstStyle/>
                    <a:p>
                      <a:pPr algn="ctr"/>
                      <a:r>
                        <a:rPr lang="en-US" sz="2400" dirty="0" smtClean="0">
                          <a:latin typeface="Times New Roman" pitchFamily="18" charset="0"/>
                          <a:cs typeface="Times New Roman" pitchFamily="18" charset="0"/>
                        </a:rPr>
                        <a:t>3</a:t>
                      </a:r>
                      <a:endParaRPr lang="en-IN" sz="2400" dirty="0">
                        <a:latin typeface="Times New Roman" pitchFamily="18" charset="0"/>
                        <a:cs typeface="Times New Roman" pitchFamily="18" charset="0"/>
                      </a:endParaRPr>
                    </a:p>
                  </a:txBody>
                  <a:tcPr/>
                </a:tc>
                <a:tc>
                  <a:txBody>
                    <a:bodyPr/>
                    <a:lstStyle/>
                    <a:p>
                      <a:pPr algn="ctr"/>
                      <a:r>
                        <a:rPr lang="en-IN" sz="2400" dirty="0" smtClean="0">
                          <a:latin typeface="Times New Roman" pitchFamily="18" charset="0"/>
                          <a:cs typeface="Times New Roman" pitchFamily="18" charset="0"/>
                        </a:rPr>
                        <a:t>623</a:t>
                      </a:r>
                      <a:endParaRPr lang="en-US" sz="2400" dirty="0">
                        <a:latin typeface="Times New Roman" pitchFamily="18" charset="0"/>
                        <a:cs typeface="Times New Roman" pitchFamily="18" charset="0"/>
                      </a:endParaRPr>
                    </a:p>
                  </a:txBody>
                  <a:tcPr marL="68580" marR="68580" marT="0" marB="0" anchor="ctr"/>
                </a:tc>
                <a:tc>
                  <a:txBody>
                    <a:bodyPr/>
                    <a:lstStyle/>
                    <a:p>
                      <a:pPr algn="ctr"/>
                      <a:r>
                        <a:rPr lang="en-IN" sz="2400" dirty="0" smtClean="0">
                          <a:latin typeface="Times New Roman" pitchFamily="18" charset="0"/>
                          <a:cs typeface="Times New Roman" pitchFamily="18" charset="0"/>
                        </a:rPr>
                        <a:t>630</a:t>
                      </a:r>
                      <a:endParaRPr lang="en-US" sz="2400" dirty="0">
                        <a:latin typeface="Times New Roman" pitchFamily="18" charset="0"/>
                        <a:cs typeface="Times New Roman" pitchFamily="18" charset="0"/>
                      </a:endParaRPr>
                    </a:p>
                  </a:txBody>
                  <a:tcPr marL="68580" marR="68580" marT="0" marB="0" anchor="ctr"/>
                </a:tc>
                <a:tc>
                  <a:txBody>
                    <a:bodyPr/>
                    <a:lstStyle/>
                    <a:p>
                      <a:pPr algn="ctr"/>
                      <a:r>
                        <a:rPr lang="en-IN" sz="2400" dirty="0" smtClean="0">
                          <a:latin typeface="Times New Roman" pitchFamily="18" charset="0"/>
                          <a:cs typeface="Times New Roman" pitchFamily="18" charset="0"/>
                        </a:rPr>
                        <a:t>7</a:t>
                      </a:r>
                      <a:endParaRPr lang="en-US" sz="2400" dirty="0">
                        <a:latin typeface="Times New Roman" pitchFamily="18" charset="0"/>
                        <a:cs typeface="Times New Roman" pitchFamily="18" charset="0"/>
                      </a:endParaRPr>
                    </a:p>
                  </a:txBody>
                  <a:tcPr marL="68580" marR="68580" marT="0" marB="0" anchor="ctr"/>
                </a:tc>
                <a:tc>
                  <a:txBody>
                    <a:bodyPr/>
                    <a:lstStyle/>
                    <a:p>
                      <a:pPr algn="ctr"/>
                      <a:r>
                        <a:rPr lang="en-IN" sz="2400" dirty="0" smtClean="0">
                          <a:latin typeface="Times New Roman" pitchFamily="18" charset="0"/>
                          <a:cs typeface="Times New Roman" pitchFamily="18" charset="0"/>
                        </a:rPr>
                        <a:t>1.11</a:t>
                      </a:r>
                      <a:endParaRPr lang="en-US" sz="2400" dirty="0">
                        <a:latin typeface="Times New Roman" pitchFamily="18" charset="0"/>
                        <a:cs typeface="Times New Roman" pitchFamily="18" charset="0"/>
                      </a:endParaRPr>
                    </a:p>
                  </a:txBody>
                  <a:tcPr marL="68580" marR="68580" marT="0" marB="0" anchor="ctr"/>
                </a:tc>
              </a:tr>
              <a:tr h="635000">
                <a:tc>
                  <a:txBody>
                    <a:bodyPr/>
                    <a:lstStyle/>
                    <a:p>
                      <a:pPr algn="ctr"/>
                      <a:r>
                        <a:rPr lang="en-US" sz="2400" dirty="0" smtClean="0">
                          <a:latin typeface="Times New Roman" pitchFamily="18" charset="0"/>
                          <a:cs typeface="Times New Roman" pitchFamily="18" charset="0"/>
                        </a:rPr>
                        <a:t>4</a:t>
                      </a:r>
                      <a:endParaRPr lang="en-IN" sz="2400" dirty="0">
                        <a:latin typeface="Times New Roman" pitchFamily="18" charset="0"/>
                        <a:cs typeface="Times New Roman" pitchFamily="18" charset="0"/>
                      </a:endParaRPr>
                    </a:p>
                  </a:txBody>
                  <a:tcPr/>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600</a:t>
                      </a:r>
                      <a:endParaRPr lang="en-IN" sz="2400" dirty="0">
                        <a:latin typeface="Times New Roman" pitchFamily="18" charset="0"/>
                        <a:ea typeface="Calibri"/>
                        <a:cs typeface="Times New Roman" pitchFamily="18" charset="0"/>
                      </a:endParaRPr>
                    </a:p>
                  </a:txBody>
                  <a:tcPr marL="68580" marR="68580" marT="0" marB="0" anchor="ctr"/>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605</a:t>
                      </a:r>
                      <a:endParaRPr lang="en-IN" sz="2400" dirty="0">
                        <a:latin typeface="Times New Roman" pitchFamily="18" charset="0"/>
                        <a:ea typeface="Calibri"/>
                        <a:cs typeface="Times New Roman" pitchFamily="18" charset="0"/>
                      </a:endParaRPr>
                    </a:p>
                  </a:txBody>
                  <a:tcPr marL="68580" marR="68580" marT="0" marB="0" anchor="ctr"/>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5</a:t>
                      </a:r>
                      <a:endParaRPr lang="en-IN" sz="2400" dirty="0">
                        <a:latin typeface="Times New Roman" pitchFamily="18" charset="0"/>
                        <a:ea typeface="Calibri"/>
                        <a:cs typeface="Times New Roman" pitchFamily="18" charset="0"/>
                      </a:endParaRPr>
                    </a:p>
                  </a:txBody>
                  <a:tcPr marL="68580" marR="68580" marT="0" marB="0" anchor="ctr"/>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0.82</a:t>
                      </a:r>
                      <a:endParaRPr lang="en-IN" sz="2400" dirty="0">
                        <a:latin typeface="Times New Roman" pitchFamily="18" charset="0"/>
                        <a:ea typeface="Calibri"/>
                        <a:cs typeface="Times New Roman" pitchFamily="18" charset="0"/>
                      </a:endParaRPr>
                    </a:p>
                  </a:txBody>
                  <a:tcPr marL="68580" marR="68580" marT="0" marB="0" anchor="ctr"/>
                </a:tc>
              </a:tr>
              <a:tr h="635000">
                <a:tc>
                  <a:txBody>
                    <a:bodyPr/>
                    <a:lstStyle/>
                    <a:p>
                      <a:pPr algn="ctr"/>
                      <a:r>
                        <a:rPr lang="en-US" sz="2400" kern="1200" dirty="0" smtClean="0">
                          <a:solidFill>
                            <a:schemeClr val="dk1"/>
                          </a:solidFill>
                          <a:latin typeface="Times New Roman" pitchFamily="18" charset="0"/>
                          <a:ea typeface="+mn-ea"/>
                          <a:cs typeface="Times New Roman" pitchFamily="18" charset="0"/>
                        </a:rPr>
                        <a:t>Mean Error</a:t>
                      </a:r>
                      <a:endParaRPr lang="en-IN" sz="2400" dirty="0">
                        <a:latin typeface="Times New Roman" pitchFamily="18" charset="0"/>
                        <a:cs typeface="Times New Roman" pitchFamily="18" charset="0"/>
                      </a:endParaRPr>
                    </a:p>
                  </a:txBody>
                  <a:tcPr/>
                </a:tc>
                <a:tc>
                  <a:txBody>
                    <a:bodyPr/>
                    <a:lstStyle/>
                    <a:p>
                      <a:pPr algn="ctr">
                        <a:lnSpc>
                          <a:spcPct val="115000"/>
                        </a:lnSpc>
                        <a:spcAft>
                          <a:spcPts val="0"/>
                        </a:spcAft>
                      </a:pPr>
                      <a:endParaRPr lang="en-US" sz="2400" dirty="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endParaRPr lang="en-US" sz="2400" dirty="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4.5</a:t>
                      </a:r>
                      <a:endParaRPr lang="en-IN" sz="2400" dirty="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0.71</a:t>
                      </a:r>
                      <a:endParaRPr lang="en-IN" sz="2400" dirty="0">
                        <a:latin typeface="Times New Roman" pitchFamily="18" charset="0"/>
                        <a:ea typeface="Calibri"/>
                        <a:cs typeface="Times New Roman" pitchFamily="18" charset="0"/>
                      </a:endParaRPr>
                    </a:p>
                  </a:txBody>
                  <a:tcPr marL="68580" marR="68580" marT="0" marB="0"/>
                </a:tc>
              </a:tr>
            </a:tbl>
          </a:graphicData>
        </a:graphic>
      </p:graphicFrame>
      <p:sp>
        <p:nvSpPr>
          <p:cNvPr id="7" name="Rectangle 6"/>
          <p:cNvSpPr/>
          <p:nvPr/>
        </p:nvSpPr>
        <p:spPr>
          <a:xfrm>
            <a:off x="457200" y="4572000"/>
            <a:ext cx="11734800" cy="461665"/>
          </a:xfrm>
          <a:prstGeom prst="rect">
            <a:avLst/>
          </a:prstGeom>
        </p:spPr>
        <p:txBody>
          <a:bodyPr wrap="square">
            <a:spAutoFit/>
          </a:bodyPr>
          <a:lstStyle/>
          <a:p>
            <a:r>
              <a:rPr lang="en-US" sz="2400" b="1" dirty="0" smtClean="0">
                <a:latin typeface="Times New Roman" pitchFamily="18" charset="0"/>
                <a:cs typeface="Times New Roman" pitchFamily="18" charset="0"/>
              </a:rPr>
              <a:t> Table: The manual measured and sensor measured runoff depth using new ping library</a:t>
            </a:r>
            <a:endParaRPr lang="en-IN" sz="24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9600" y="381000"/>
            <a:ext cx="11091498" cy="769441"/>
          </a:xfrm>
          <a:prstGeom prst="rect">
            <a:avLst/>
          </a:prstGeom>
        </p:spPr>
        <p:txBody>
          <a:bodyPr wrap="none">
            <a:spAutoFit/>
          </a:bodyPr>
          <a:lstStyle/>
          <a:p>
            <a:r>
              <a:rPr lang="en-US" sz="4400" b="1" dirty="0" smtClean="0">
                <a:latin typeface="Times New Roman" pitchFamily="18" charset="0"/>
                <a:cs typeface="Times New Roman" pitchFamily="18" charset="0"/>
              </a:rPr>
              <a:t> 2) </a:t>
            </a:r>
            <a:r>
              <a:rPr lang="en-IN" sz="4400" b="1" u="sng" dirty="0" smtClean="0">
                <a:latin typeface="Times New Roman" pitchFamily="18" charset="0"/>
                <a:cs typeface="Times New Roman" pitchFamily="18" charset="0"/>
              </a:rPr>
              <a:t>New Ping Library with Iterations method</a:t>
            </a:r>
            <a:r>
              <a:rPr lang="en-IN" sz="4400" b="1" dirty="0" smtClean="0">
                <a:latin typeface="Times New Roman" pitchFamily="18" charset="0"/>
                <a:cs typeface="Times New Roman" pitchFamily="18" charset="0"/>
              </a:rPr>
              <a:t>:</a:t>
            </a:r>
            <a:endParaRPr lang="en-IN" sz="4400" b="1" dirty="0">
              <a:latin typeface="Times New Roman" pitchFamily="18" charset="0"/>
              <a:cs typeface="Times New Roman" pitchFamily="18" charset="0"/>
            </a:endParaRPr>
          </a:p>
        </p:txBody>
      </p:sp>
      <p:graphicFrame>
        <p:nvGraphicFramePr>
          <p:cNvPr id="7" name="Chart 6"/>
          <p:cNvGraphicFramePr/>
          <p:nvPr/>
        </p:nvGraphicFramePr>
        <p:xfrm>
          <a:off x="1295400" y="1219200"/>
          <a:ext cx="10134600" cy="5181600"/>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10515600" y="15240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029199"/>
            <a:ext cx="10515600" cy="1147763"/>
          </a:xfrm>
        </p:spPr>
        <p:txBody>
          <a:bodyPr>
            <a:normAutofit fontScale="92500" lnSpcReduction="20000"/>
          </a:bodyPr>
          <a:lstStyle/>
          <a:p>
            <a:pPr marL="0" lvl="0" indent="0" algn="just" fontAlgn="base">
              <a:lnSpc>
                <a:spcPct val="100000"/>
              </a:lnSpc>
              <a:spcBef>
                <a:spcPct val="0"/>
              </a:spcBef>
              <a:spcAft>
                <a:spcPct val="0"/>
              </a:spcAft>
              <a:buFont typeface="Wingdings" pitchFamily="2" charset="2"/>
              <a:buChar char="Ø"/>
            </a:pPr>
            <a:r>
              <a:rPr lang="en-US" b="1" dirty="0" smtClean="0">
                <a:latin typeface="Times New Roman" pitchFamily="18" charset="0"/>
                <a:ea typeface="Calibri" pitchFamily="34" charset="0"/>
                <a:cs typeface="Times New Roman" pitchFamily="18" charset="0"/>
              </a:rPr>
              <a:t>From Table</a:t>
            </a:r>
            <a:r>
              <a:rPr lang="en-US" dirty="0" smtClean="0">
                <a:latin typeface="Times New Roman" pitchFamily="18" charset="0"/>
                <a:ea typeface="Calibri" pitchFamily="34" charset="0"/>
                <a:cs typeface="Times New Roman" pitchFamily="18" charset="0"/>
              </a:rPr>
              <a:t>,</a:t>
            </a:r>
          </a:p>
          <a:p>
            <a:pPr marL="0" lvl="0" indent="0" fontAlgn="base">
              <a:lnSpc>
                <a:spcPct val="100000"/>
              </a:lnSpc>
              <a:spcBef>
                <a:spcPct val="0"/>
              </a:spcBef>
              <a:spcAft>
                <a:spcPct val="0"/>
              </a:spcAft>
              <a:buFont typeface="Wingdings" pitchFamily="2" charset="2"/>
              <a:buChar char="§"/>
            </a:pPr>
            <a:r>
              <a:rPr lang="en-US" dirty="0" smtClean="0">
                <a:latin typeface="Times New Roman" pitchFamily="18" charset="0"/>
                <a:ea typeface="Calibri" pitchFamily="34" charset="0"/>
                <a:cs typeface="Times New Roman" pitchFamily="18" charset="0"/>
              </a:rPr>
              <a:t>Mean absolute error =5.25 mm</a:t>
            </a:r>
          </a:p>
          <a:p>
            <a:pPr marL="0" lvl="0" indent="0" fontAlgn="base">
              <a:lnSpc>
                <a:spcPct val="100000"/>
              </a:lnSpc>
              <a:spcBef>
                <a:spcPct val="0"/>
              </a:spcBef>
              <a:spcAft>
                <a:spcPct val="0"/>
              </a:spcAft>
              <a:buFont typeface="Wingdings" pitchFamily="2" charset="2"/>
              <a:buChar char="§"/>
            </a:pPr>
            <a:r>
              <a:rPr lang="en-US" dirty="0" smtClean="0">
                <a:latin typeface="Times New Roman" pitchFamily="18" charset="0"/>
                <a:ea typeface="Calibri" pitchFamily="34" charset="0"/>
                <a:cs typeface="Times New Roman" pitchFamily="18" charset="0"/>
              </a:rPr>
              <a:t> Relative error  = 0.97%.</a:t>
            </a:r>
            <a:endParaRPr lang="en-US" dirty="0" smtClean="0">
              <a:latin typeface="Times New Roman" pitchFamily="18" charset="0"/>
              <a:cs typeface="Times New Roman" pitchFamily="18" charset="0"/>
            </a:endParaRPr>
          </a:p>
          <a:p>
            <a:endParaRPr lang="en-IN" dirty="0"/>
          </a:p>
        </p:txBody>
      </p:sp>
      <p:graphicFrame>
        <p:nvGraphicFramePr>
          <p:cNvPr id="4" name="Table 3"/>
          <p:cNvGraphicFramePr>
            <a:graphicFrameLocks noGrp="1"/>
          </p:cNvGraphicFramePr>
          <p:nvPr/>
        </p:nvGraphicFramePr>
        <p:xfrm>
          <a:off x="533400" y="304800"/>
          <a:ext cx="10820400" cy="4191000"/>
        </p:xfrm>
        <a:graphic>
          <a:graphicData uri="http://schemas.openxmlformats.org/drawingml/2006/table">
            <a:tbl>
              <a:tblPr firstRow="1" bandRow="1">
                <a:tableStyleId>{5C22544A-7EE6-4342-B048-85BDC9FD1C3A}</a:tableStyleId>
              </a:tblPr>
              <a:tblGrid>
                <a:gridCol w="2164080"/>
                <a:gridCol w="2164080"/>
                <a:gridCol w="2164080"/>
                <a:gridCol w="2164080"/>
                <a:gridCol w="2164080"/>
              </a:tblGrid>
              <a:tr h="1016000">
                <a:tc>
                  <a:txBody>
                    <a:bodyPr/>
                    <a:lstStyle/>
                    <a:p>
                      <a:pPr algn="ctr"/>
                      <a:r>
                        <a:rPr lang="en-US" sz="2400" dirty="0" smtClean="0">
                          <a:latin typeface="Times New Roman" pitchFamily="18" charset="0"/>
                          <a:cs typeface="Times New Roman" pitchFamily="18" charset="0"/>
                        </a:rPr>
                        <a:t>Sr. No.</a:t>
                      </a:r>
                      <a:endParaRPr lang="en-IN" sz="2400" dirty="0">
                        <a:latin typeface="Times New Roman" pitchFamily="18" charset="0"/>
                        <a:cs typeface="Times New Roman" pitchFamily="18" charset="0"/>
                      </a:endParaRPr>
                    </a:p>
                  </a:txBody>
                  <a:tcPr anchor="ctr"/>
                </a:tc>
                <a:tc>
                  <a:txBody>
                    <a:bodyPr/>
                    <a:lstStyle/>
                    <a:p>
                      <a:pPr algn="ctr">
                        <a:lnSpc>
                          <a:spcPct val="100000"/>
                        </a:lnSpc>
                        <a:spcAft>
                          <a:spcPts val="0"/>
                        </a:spcAft>
                      </a:pPr>
                      <a:r>
                        <a:rPr lang="en-US" sz="2400" dirty="0">
                          <a:latin typeface="Times New Roman" pitchFamily="18" charset="0"/>
                          <a:ea typeface="Calibri"/>
                          <a:cs typeface="Times New Roman" pitchFamily="18" charset="0"/>
                        </a:rPr>
                        <a:t>Sensor Reading(mm)</a:t>
                      </a:r>
                      <a:endParaRPr lang="en-IN" sz="2400" dirty="0">
                        <a:latin typeface="Times New Roman" pitchFamily="18" charset="0"/>
                        <a:ea typeface="Calibri"/>
                        <a:cs typeface="Times New Roman" pitchFamily="18" charset="0"/>
                      </a:endParaRPr>
                    </a:p>
                  </a:txBody>
                  <a:tcPr marL="68580" marR="68580" marT="0" marB="0" anchor="ctr"/>
                </a:tc>
                <a:tc>
                  <a:txBody>
                    <a:bodyPr/>
                    <a:lstStyle/>
                    <a:p>
                      <a:pPr algn="ctr">
                        <a:lnSpc>
                          <a:spcPct val="100000"/>
                        </a:lnSpc>
                        <a:spcAft>
                          <a:spcPts val="0"/>
                        </a:spcAft>
                      </a:pPr>
                      <a:r>
                        <a:rPr lang="en-US" sz="2400" dirty="0">
                          <a:latin typeface="Times New Roman" pitchFamily="18" charset="0"/>
                          <a:ea typeface="Calibri"/>
                          <a:cs typeface="Times New Roman" pitchFamily="18" charset="0"/>
                        </a:rPr>
                        <a:t>Manual Reading(mm)</a:t>
                      </a:r>
                      <a:endParaRPr lang="en-IN" sz="2400" dirty="0">
                        <a:latin typeface="Times New Roman" pitchFamily="18" charset="0"/>
                        <a:ea typeface="Calibri"/>
                        <a:cs typeface="Times New Roman" pitchFamily="18" charset="0"/>
                      </a:endParaRPr>
                    </a:p>
                  </a:txBody>
                  <a:tcPr marL="68580" marR="68580" marT="0" marB="0" anchor="ctr"/>
                </a:tc>
                <a:tc>
                  <a:txBody>
                    <a:bodyPr/>
                    <a:lstStyle/>
                    <a:p>
                      <a:pPr algn="ctr">
                        <a:lnSpc>
                          <a:spcPct val="100000"/>
                        </a:lnSpc>
                        <a:spcAft>
                          <a:spcPts val="0"/>
                        </a:spcAft>
                      </a:pPr>
                      <a:r>
                        <a:rPr lang="en-US" sz="2400" dirty="0">
                          <a:latin typeface="Times New Roman" pitchFamily="18" charset="0"/>
                          <a:ea typeface="Calibri"/>
                          <a:cs typeface="Times New Roman" pitchFamily="18" charset="0"/>
                        </a:rPr>
                        <a:t>Absolute Error(mm)</a:t>
                      </a:r>
                      <a:endParaRPr lang="en-IN" sz="2400" dirty="0">
                        <a:latin typeface="Times New Roman" pitchFamily="18" charset="0"/>
                        <a:ea typeface="Calibri"/>
                        <a:cs typeface="Times New Roman" pitchFamily="18" charset="0"/>
                      </a:endParaRPr>
                    </a:p>
                  </a:txBody>
                  <a:tcPr marL="68580" marR="68580" marT="0" marB="0" anchor="ctr"/>
                </a:tc>
                <a:tc>
                  <a:txBody>
                    <a:bodyPr/>
                    <a:lstStyle/>
                    <a:p>
                      <a:pPr algn="ctr">
                        <a:lnSpc>
                          <a:spcPct val="100000"/>
                        </a:lnSpc>
                        <a:spcAft>
                          <a:spcPts val="0"/>
                        </a:spcAft>
                      </a:pPr>
                      <a:r>
                        <a:rPr lang="en-US" sz="2400" dirty="0">
                          <a:latin typeface="Times New Roman" pitchFamily="18" charset="0"/>
                          <a:ea typeface="Calibri"/>
                          <a:cs typeface="Times New Roman" pitchFamily="18" charset="0"/>
                        </a:rPr>
                        <a:t>Relative Error(%)</a:t>
                      </a:r>
                      <a:endParaRPr lang="en-IN" sz="2400" dirty="0">
                        <a:latin typeface="Times New Roman" pitchFamily="18" charset="0"/>
                        <a:ea typeface="Calibri"/>
                        <a:cs typeface="Times New Roman" pitchFamily="18" charset="0"/>
                      </a:endParaRPr>
                    </a:p>
                  </a:txBody>
                  <a:tcPr marL="68580" marR="68580" marT="0" marB="0" anchor="ctr"/>
                </a:tc>
              </a:tr>
              <a:tr h="635000">
                <a:tc>
                  <a:txBody>
                    <a:bodyPr/>
                    <a:lstStyle/>
                    <a:p>
                      <a:pPr algn="ctr"/>
                      <a:r>
                        <a:rPr lang="en-US" sz="2400" dirty="0" smtClean="0">
                          <a:latin typeface="Times New Roman" pitchFamily="18" charset="0"/>
                          <a:cs typeface="Times New Roman" pitchFamily="18" charset="0"/>
                        </a:rPr>
                        <a:t>1</a:t>
                      </a:r>
                      <a:endParaRPr lang="en-IN" sz="2400" dirty="0">
                        <a:latin typeface="Times New Roman" pitchFamily="18" charset="0"/>
                        <a:cs typeface="Times New Roman" pitchFamily="18" charset="0"/>
                      </a:endParaRPr>
                    </a:p>
                  </a:txBody>
                  <a:tcPr/>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566</a:t>
                      </a:r>
                      <a:endParaRPr lang="en-IN" sz="2400" dirty="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a:latin typeface="Times New Roman" pitchFamily="18" charset="0"/>
                          <a:ea typeface="Calibri"/>
                          <a:cs typeface="Times New Roman" pitchFamily="18" charset="0"/>
                        </a:rPr>
                        <a:t>570</a:t>
                      </a:r>
                      <a:endParaRPr lang="en-IN" sz="240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a:latin typeface="Times New Roman" pitchFamily="18" charset="0"/>
                          <a:ea typeface="Calibri"/>
                          <a:cs typeface="Times New Roman" pitchFamily="18" charset="0"/>
                        </a:rPr>
                        <a:t>4</a:t>
                      </a:r>
                      <a:endParaRPr lang="en-IN" sz="240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a:latin typeface="Times New Roman" pitchFamily="18" charset="0"/>
                          <a:ea typeface="Calibri"/>
                          <a:cs typeface="Times New Roman" pitchFamily="18" charset="0"/>
                        </a:rPr>
                        <a:t>0.7</a:t>
                      </a:r>
                      <a:endParaRPr lang="en-IN" sz="2400">
                        <a:latin typeface="Times New Roman" pitchFamily="18" charset="0"/>
                        <a:ea typeface="Calibri"/>
                        <a:cs typeface="Times New Roman" pitchFamily="18" charset="0"/>
                      </a:endParaRPr>
                    </a:p>
                  </a:txBody>
                  <a:tcPr marL="68580" marR="68580" marT="0" marB="0"/>
                </a:tc>
              </a:tr>
              <a:tr h="635000">
                <a:tc>
                  <a:txBody>
                    <a:bodyPr/>
                    <a:lstStyle/>
                    <a:p>
                      <a:pPr algn="ctr"/>
                      <a:r>
                        <a:rPr lang="en-US" sz="2400" dirty="0" smtClean="0">
                          <a:latin typeface="Times New Roman" pitchFamily="18" charset="0"/>
                          <a:cs typeface="Times New Roman" pitchFamily="18" charset="0"/>
                        </a:rPr>
                        <a:t>2</a:t>
                      </a:r>
                      <a:endParaRPr lang="en-IN" sz="2400" dirty="0">
                        <a:latin typeface="Times New Roman" pitchFamily="18" charset="0"/>
                        <a:cs typeface="Times New Roman" pitchFamily="18" charset="0"/>
                      </a:endParaRPr>
                    </a:p>
                  </a:txBody>
                  <a:tcPr/>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544</a:t>
                      </a:r>
                      <a:endParaRPr lang="en-IN" sz="2400" dirty="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a:latin typeface="Times New Roman" pitchFamily="18" charset="0"/>
                          <a:ea typeface="Calibri"/>
                          <a:cs typeface="Times New Roman" pitchFamily="18" charset="0"/>
                        </a:rPr>
                        <a:t>550</a:t>
                      </a:r>
                      <a:endParaRPr lang="en-IN" sz="240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a:latin typeface="Times New Roman" pitchFamily="18" charset="0"/>
                          <a:ea typeface="Calibri"/>
                          <a:cs typeface="Times New Roman" pitchFamily="18" charset="0"/>
                        </a:rPr>
                        <a:t>6</a:t>
                      </a:r>
                      <a:endParaRPr lang="en-IN" sz="240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a:latin typeface="Times New Roman" pitchFamily="18" charset="0"/>
                          <a:ea typeface="Calibri"/>
                          <a:cs typeface="Times New Roman" pitchFamily="18" charset="0"/>
                        </a:rPr>
                        <a:t>1.09</a:t>
                      </a:r>
                      <a:endParaRPr lang="en-IN" sz="2400">
                        <a:latin typeface="Times New Roman" pitchFamily="18" charset="0"/>
                        <a:ea typeface="Calibri"/>
                        <a:cs typeface="Times New Roman" pitchFamily="18" charset="0"/>
                      </a:endParaRPr>
                    </a:p>
                  </a:txBody>
                  <a:tcPr marL="68580" marR="68580" marT="0" marB="0"/>
                </a:tc>
              </a:tr>
              <a:tr h="635000">
                <a:tc>
                  <a:txBody>
                    <a:bodyPr/>
                    <a:lstStyle/>
                    <a:p>
                      <a:pPr algn="ctr"/>
                      <a:r>
                        <a:rPr lang="en-US" sz="2400" dirty="0" smtClean="0">
                          <a:latin typeface="Times New Roman" pitchFamily="18" charset="0"/>
                          <a:cs typeface="Times New Roman" pitchFamily="18" charset="0"/>
                        </a:rPr>
                        <a:t>3</a:t>
                      </a:r>
                      <a:endParaRPr lang="en-IN" sz="2400" dirty="0">
                        <a:latin typeface="Times New Roman" pitchFamily="18" charset="0"/>
                        <a:cs typeface="Times New Roman" pitchFamily="18" charset="0"/>
                      </a:endParaRPr>
                    </a:p>
                  </a:txBody>
                  <a:tcPr/>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527</a:t>
                      </a:r>
                      <a:endParaRPr lang="en-IN" sz="2400" dirty="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530</a:t>
                      </a:r>
                      <a:endParaRPr lang="en-IN" sz="2400" dirty="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a:latin typeface="Times New Roman" pitchFamily="18" charset="0"/>
                          <a:ea typeface="Calibri"/>
                          <a:cs typeface="Times New Roman" pitchFamily="18" charset="0"/>
                        </a:rPr>
                        <a:t>3</a:t>
                      </a:r>
                      <a:endParaRPr lang="en-IN" sz="240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a:latin typeface="Times New Roman" pitchFamily="18" charset="0"/>
                          <a:ea typeface="Calibri"/>
                          <a:cs typeface="Times New Roman" pitchFamily="18" charset="0"/>
                        </a:rPr>
                        <a:t>0.56</a:t>
                      </a:r>
                      <a:endParaRPr lang="en-IN" sz="2400">
                        <a:latin typeface="Times New Roman" pitchFamily="18" charset="0"/>
                        <a:ea typeface="Calibri"/>
                        <a:cs typeface="Times New Roman" pitchFamily="18" charset="0"/>
                      </a:endParaRPr>
                    </a:p>
                  </a:txBody>
                  <a:tcPr marL="68580" marR="68580" marT="0" marB="0"/>
                </a:tc>
              </a:tr>
              <a:tr h="635000">
                <a:tc>
                  <a:txBody>
                    <a:bodyPr/>
                    <a:lstStyle/>
                    <a:p>
                      <a:pPr algn="ctr"/>
                      <a:r>
                        <a:rPr lang="en-US" sz="2400" dirty="0" smtClean="0">
                          <a:latin typeface="Times New Roman" pitchFamily="18" charset="0"/>
                          <a:cs typeface="Times New Roman" pitchFamily="18" charset="0"/>
                        </a:rPr>
                        <a:t>4</a:t>
                      </a:r>
                      <a:endParaRPr lang="en-IN" sz="2400" dirty="0">
                        <a:latin typeface="Times New Roman" pitchFamily="18" charset="0"/>
                        <a:cs typeface="Times New Roman" pitchFamily="18" charset="0"/>
                      </a:endParaRPr>
                    </a:p>
                  </a:txBody>
                  <a:tcPr/>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507</a:t>
                      </a:r>
                      <a:endParaRPr lang="en-IN" sz="2400" dirty="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515</a:t>
                      </a:r>
                      <a:endParaRPr lang="en-IN" sz="2400" dirty="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8</a:t>
                      </a:r>
                      <a:endParaRPr lang="en-IN" sz="2400" dirty="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1.55</a:t>
                      </a:r>
                      <a:endParaRPr lang="en-IN" sz="2400" dirty="0">
                        <a:latin typeface="Times New Roman" pitchFamily="18" charset="0"/>
                        <a:ea typeface="Calibri"/>
                        <a:cs typeface="Times New Roman" pitchFamily="18" charset="0"/>
                      </a:endParaRPr>
                    </a:p>
                  </a:txBody>
                  <a:tcPr marL="68580" marR="68580" marT="0" marB="0"/>
                </a:tc>
              </a:tr>
              <a:tr h="635000">
                <a:tc>
                  <a:txBody>
                    <a:bodyPr/>
                    <a:lstStyle/>
                    <a:p>
                      <a:pPr algn="ctr"/>
                      <a:r>
                        <a:rPr lang="en-US" sz="2400" kern="1200" dirty="0" smtClean="0">
                          <a:solidFill>
                            <a:schemeClr val="dk1"/>
                          </a:solidFill>
                          <a:latin typeface="Times New Roman" pitchFamily="18" charset="0"/>
                          <a:ea typeface="+mn-ea"/>
                          <a:cs typeface="Times New Roman" pitchFamily="18" charset="0"/>
                        </a:rPr>
                        <a:t>Mean Error</a:t>
                      </a:r>
                      <a:endParaRPr lang="en-IN" sz="2400" dirty="0">
                        <a:latin typeface="Times New Roman" pitchFamily="18" charset="0"/>
                        <a:cs typeface="Times New Roman" pitchFamily="18" charset="0"/>
                      </a:endParaRPr>
                    </a:p>
                  </a:txBody>
                  <a:tcPr/>
                </a:tc>
                <a:tc>
                  <a:txBody>
                    <a:bodyPr/>
                    <a:lstStyle/>
                    <a:p>
                      <a:pPr algn="ctr">
                        <a:lnSpc>
                          <a:spcPct val="115000"/>
                        </a:lnSpc>
                        <a:spcAft>
                          <a:spcPts val="0"/>
                        </a:spcAft>
                      </a:pPr>
                      <a:endParaRPr lang="en-US" sz="2400" dirty="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endParaRPr lang="en-US" sz="2400" dirty="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5.25</a:t>
                      </a:r>
                      <a:endParaRPr lang="en-IN" sz="2400" dirty="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0.97</a:t>
                      </a:r>
                      <a:endParaRPr lang="en-IN" sz="2400" dirty="0">
                        <a:latin typeface="Times New Roman" pitchFamily="18" charset="0"/>
                        <a:ea typeface="Calibri"/>
                        <a:cs typeface="Times New Roman" pitchFamily="18" charset="0"/>
                      </a:endParaRPr>
                    </a:p>
                  </a:txBody>
                  <a:tcPr marL="68580" marR="68580" marT="0" marB="0"/>
                </a:tc>
              </a:tr>
            </a:tbl>
          </a:graphicData>
        </a:graphic>
      </p:graphicFrame>
      <p:sp>
        <p:nvSpPr>
          <p:cNvPr id="5" name="Rectangle 4"/>
          <p:cNvSpPr/>
          <p:nvPr/>
        </p:nvSpPr>
        <p:spPr>
          <a:xfrm>
            <a:off x="0" y="4583668"/>
            <a:ext cx="12344400" cy="400110"/>
          </a:xfrm>
          <a:prstGeom prst="rect">
            <a:avLst/>
          </a:prstGeom>
        </p:spPr>
        <p:txBody>
          <a:bodyPr wrap="square">
            <a:spAutoFit/>
          </a:bodyPr>
          <a:lstStyle/>
          <a:p>
            <a:r>
              <a:rPr lang="en-US" sz="2000" b="1" dirty="0" smtClean="0">
                <a:latin typeface="Times New Roman" pitchFamily="18" charset="0"/>
                <a:cs typeface="Times New Roman" pitchFamily="18" charset="0"/>
              </a:rPr>
              <a:t> Table: The manual measured and sensor measured runoff depth using new ping library with </a:t>
            </a:r>
            <a:r>
              <a:rPr lang="en-IN" sz="2000" b="1" dirty="0" smtClean="0">
                <a:latin typeface="Times New Roman" pitchFamily="18" charset="0"/>
                <a:cs typeface="Times New Roman" pitchFamily="18" charset="0"/>
              </a:rPr>
              <a:t>Iterations</a:t>
            </a:r>
            <a:r>
              <a:rPr lang="en-US" sz="2000" b="1" dirty="0" smtClean="0">
                <a:latin typeface="Times New Roman" pitchFamily="18" charset="0"/>
                <a:cs typeface="Times New Roman" pitchFamily="18" charset="0"/>
              </a:rPr>
              <a:t> method</a:t>
            </a:r>
            <a:endParaRPr lang="en-IN" sz="20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3182600" cy="990600"/>
          </a:xfrm>
        </p:spPr>
        <p:txBody>
          <a:bodyPr>
            <a:normAutofit/>
          </a:bodyPr>
          <a:lstStyle/>
          <a:p>
            <a:r>
              <a:rPr lang="en-IN" sz="3200" b="1" dirty="0" smtClean="0">
                <a:latin typeface="Times New Roman" pitchFamily="18" charset="0"/>
                <a:cs typeface="Times New Roman" pitchFamily="18" charset="0"/>
              </a:rPr>
              <a:t>3) </a:t>
            </a:r>
            <a:r>
              <a:rPr lang="en-IN" sz="3200" b="1" u="sng" dirty="0" smtClean="0">
                <a:latin typeface="Times New Roman" pitchFamily="18" charset="0"/>
                <a:cs typeface="Times New Roman" pitchFamily="18" charset="0"/>
              </a:rPr>
              <a:t>New Ping Library with Temperature Effect Equation Method</a:t>
            </a:r>
            <a:r>
              <a:rPr lang="en-IN" sz="3200" b="1" dirty="0" smtClean="0">
                <a:latin typeface="Times New Roman" pitchFamily="18" charset="0"/>
                <a:cs typeface="Times New Roman" pitchFamily="18" charset="0"/>
              </a:rPr>
              <a:t>:</a:t>
            </a:r>
            <a:endParaRPr lang="en-IN"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533400" y="1143000"/>
            <a:ext cx="11125200" cy="5410200"/>
          </a:xfrm>
        </p:spPr>
        <p:txBody>
          <a:bodyPr>
            <a:normAutofit fontScale="92500" lnSpcReduction="20000"/>
          </a:bodyPr>
          <a:lstStyle/>
          <a:p>
            <a:pPr algn="just">
              <a:buFont typeface="Wingdings" pitchFamily="2" charset="2"/>
              <a:buChar char="Ø"/>
            </a:pPr>
            <a:r>
              <a:rPr lang="en-US" dirty="0" smtClean="0">
                <a:latin typeface="Times New Roman" pitchFamily="18" charset="0"/>
                <a:cs typeface="Times New Roman" pitchFamily="18" charset="0"/>
              </a:rPr>
              <a:t>Temperature is also parameter that affects the speed of sound </a:t>
            </a:r>
          </a:p>
          <a:p>
            <a:pPr algn="just">
              <a:buFont typeface="Wingdings" pitchFamily="2" charset="2"/>
              <a:buChar char="Ø"/>
            </a:pPr>
            <a:r>
              <a:rPr lang="en-US" dirty="0" smtClean="0">
                <a:latin typeface="Times New Roman" pitchFamily="18" charset="0"/>
                <a:cs typeface="Times New Roman" pitchFamily="18" charset="0"/>
              </a:rPr>
              <a:t> In high temperature molecules vibrate faster, sound waves can travel more quickly </a:t>
            </a:r>
          </a:p>
          <a:p>
            <a:pPr algn="just">
              <a:buFont typeface="Wingdings" pitchFamily="2" charset="2"/>
              <a:buChar char="Ø"/>
            </a:pPr>
            <a:r>
              <a:rPr lang="en-US" dirty="0" smtClean="0">
                <a:latin typeface="Times New Roman" pitchFamily="18" charset="0"/>
                <a:cs typeface="Times New Roman" pitchFamily="18" charset="0"/>
              </a:rPr>
              <a:t>For </a:t>
            </a:r>
            <a:r>
              <a:rPr lang="en-US" b="1" dirty="0" smtClean="0">
                <a:latin typeface="Times New Roman" pitchFamily="18" charset="0"/>
                <a:cs typeface="Times New Roman" pitchFamily="18" charset="0"/>
              </a:rPr>
              <a:t>ultrasonic sensors</a:t>
            </a:r>
            <a:r>
              <a:rPr lang="en-US" dirty="0" smtClean="0">
                <a:latin typeface="Times New Roman" pitchFamily="18" charset="0"/>
                <a:cs typeface="Times New Roman" pitchFamily="18" charset="0"/>
              </a:rPr>
              <a:t>, variation  in  temperature is result in  a stationary target appear closer or farther away</a:t>
            </a:r>
          </a:p>
          <a:p>
            <a:pPr algn="just">
              <a:buFont typeface="Wingdings" pitchFamily="2" charset="2"/>
              <a:buChar char="Ø"/>
            </a:pPr>
            <a:endParaRPr lang="en-US" dirty="0" smtClean="0">
              <a:latin typeface="Times New Roman" pitchFamily="18" charset="0"/>
              <a:cs typeface="Times New Roman" pitchFamily="18" charset="0"/>
            </a:endParaRPr>
          </a:p>
          <a:p>
            <a:pPr algn="just">
              <a:buFont typeface="Wingdings" pitchFamily="2" charset="2"/>
              <a:buChar char="Ø"/>
            </a:pPr>
            <a:r>
              <a:rPr lang="en-IN" dirty="0" smtClean="0">
                <a:latin typeface="Times New Roman" pitchFamily="18" charset="0"/>
                <a:cs typeface="Times New Roman" pitchFamily="18" charset="0"/>
              </a:rPr>
              <a:t>Equation of speed of sound:</a:t>
            </a:r>
          </a:p>
          <a:p>
            <a:pPr algn="just">
              <a:buNone/>
            </a:pPr>
            <a:endParaRPr lang="en-IN" dirty="0" smtClean="0">
              <a:latin typeface="Times New Roman" pitchFamily="18" charset="0"/>
              <a:cs typeface="Times New Roman" pitchFamily="18" charset="0"/>
            </a:endParaRPr>
          </a:p>
          <a:p>
            <a:pPr algn="just">
              <a:buNone/>
            </a:pPr>
            <a:r>
              <a:rPr lang="en-US" dirty="0" smtClean="0">
                <a:latin typeface="Times New Roman" pitchFamily="18" charset="0"/>
                <a:cs typeface="Times New Roman" pitchFamily="18" charset="0"/>
              </a:rPr>
              <a:t>			V = (331.296 + [0.606 × T])</a:t>
            </a:r>
            <a:endParaRPr lang="en-IN" dirty="0" smtClean="0">
              <a:latin typeface="Times New Roman" pitchFamily="18" charset="0"/>
              <a:cs typeface="Times New Roman" pitchFamily="18" charset="0"/>
            </a:endParaRPr>
          </a:p>
          <a:p>
            <a:pPr algn="just">
              <a:buNone/>
            </a:pPr>
            <a:r>
              <a:rPr lang="en-IN" dirty="0" smtClean="0">
                <a:latin typeface="Times New Roman" pitchFamily="18" charset="0"/>
                <a:cs typeface="Times New Roman" pitchFamily="18" charset="0"/>
              </a:rPr>
              <a:t>	</a:t>
            </a:r>
          </a:p>
          <a:p>
            <a:pPr algn="just">
              <a:buNone/>
            </a:pPr>
            <a:r>
              <a:rPr lang="en-IN" dirty="0" smtClean="0">
                <a:latin typeface="Times New Roman" pitchFamily="18" charset="0"/>
                <a:cs typeface="Times New Roman" pitchFamily="18" charset="0"/>
              </a:rPr>
              <a:t>Where, V = Speed of sound (m/sec)</a:t>
            </a:r>
          </a:p>
          <a:p>
            <a:pPr algn="just">
              <a:buNone/>
            </a:pPr>
            <a:r>
              <a:rPr lang="en-IN" dirty="0" smtClean="0">
                <a:latin typeface="Times New Roman" pitchFamily="18" charset="0"/>
                <a:cs typeface="Times New Roman" pitchFamily="18" charset="0"/>
              </a:rPr>
              <a:t>	       	  T = Temperature of Air (</a:t>
            </a:r>
            <a:r>
              <a:rPr lang="en-US" dirty="0" smtClean="0">
                <a:latin typeface="Times New Roman" pitchFamily="18" charset="0"/>
                <a:cs typeface="Times New Roman" pitchFamily="18" charset="0"/>
              </a:rPr>
              <a:t>°C) </a:t>
            </a:r>
            <a:endParaRPr lang="en-IN" dirty="0" smtClean="0">
              <a:latin typeface="Times New Roman" pitchFamily="18" charset="0"/>
              <a:cs typeface="Times New Roman" pitchFamily="18" charset="0"/>
            </a:endParaRPr>
          </a:p>
          <a:p>
            <a:pPr algn="just">
              <a:buNone/>
            </a:pPr>
            <a:r>
              <a:rPr lang="en-US" dirty="0" smtClean="0">
                <a:latin typeface="Times New Roman" pitchFamily="18" charset="0"/>
                <a:cs typeface="Times New Roman" pitchFamily="18" charset="0"/>
              </a:rPr>
              <a:t> </a:t>
            </a:r>
            <a:endParaRPr lang="en-IN" dirty="0">
              <a:latin typeface="Times New Roman" pitchFamily="18" charset="0"/>
              <a:cs typeface="Times New Roman" pitchFamily="18" charset="0"/>
            </a:endParaRPr>
          </a:p>
        </p:txBody>
      </p:sp>
      <p:sp>
        <p:nvSpPr>
          <p:cNvPr id="4" name="Rectangle 3"/>
          <p:cNvSpPr/>
          <p:nvPr/>
        </p:nvSpPr>
        <p:spPr>
          <a:xfrm>
            <a:off x="10668000" y="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143000" y="609600"/>
          <a:ext cx="10363200" cy="52578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838200" y="4953000"/>
            <a:ext cx="10515600" cy="1528763"/>
          </a:xfrm>
        </p:spPr>
        <p:txBody>
          <a:bodyPr/>
          <a:lstStyle/>
          <a:p>
            <a:pPr marL="0" lvl="0" indent="0" algn="just" fontAlgn="base">
              <a:lnSpc>
                <a:spcPct val="100000"/>
              </a:lnSpc>
              <a:spcBef>
                <a:spcPct val="0"/>
              </a:spcBef>
              <a:spcAft>
                <a:spcPct val="0"/>
              </a:spcAft>
              <a:buFont typeface="Wingdings" pitchFamily="2" charset="2"/>
              <a:buChar char="Ø"/>
            </a:pPr>
            <a:r>
              <a:rPr lang="en-US" b="1" dirty="0" smtClean="0">
                <a:latin typeface="Times New Roman" pitchFamily="18" charset="0"/>
                <a:ea typeface="Calibri" pitchFamily="34" charset="0"/>
                <a:cs typeface="Times New Roman" pitchFamily="18" charset="0"/>
              </a:rPr>
              <a:t>From Table</a:t>
            </a:r>
            <a:r>
              <a:rPr lang="en-US" dirty="0" smtClean="0">
                <a:latin typeface="Times New Roman" pitchFamily="18" charset="0"/>
                <a:ea typeface="Calibri" pitchFamily="34" charset="0"/>
                <a:cs typeface="Times New Roman" pitchFamily="18" charset="0"/>
              </a:rPr>
              <a:t>,</a:t>
            </a:r>
          </a:p>
          <a:p>
            <a:pPr marL="0" lvl="0" indent="0" fontAlgn="base">
              <a:lnSpc>
                <a:spcPct val="100000"/>
              </a:lnSpc>
              <a:spcBef>
                <a:spcPct val="0"/>
              </a:spcBef>
              <a:spcAft>
                <a:spcPct val="0"/>
              </a:spcAft>
              <a:buFont typeface="Wingdings" pitchFamily="2" charset="2"/>
              <a:buChar char="§"/>
            </a:pPr>
            <a:r>
              <a:rPr lang="en-US" dirty="0" smtClean="0">
                <a:latin typeface="Times New Roman" pitchFamily="18" charset="0"/>
                <a:ea typeface="Calibri" pitchFamily="34" charset="0"/>
                <a:cs typeface="Times New Roman" pitchFamily="18" charset="0"/>
              </a:rPr>
              <a:t>Mean absolute error =3 mm</a:t>
            </a:r>
          </a:p>
          <a:p>
            <a:pPr marL="0" lvl="0" indent="0" fontAlgn="base">
              <a:lnSpc>
                <a:spcPct val="100000"/>
              </a:lnSpc>
              <a:spcBef>
                <a:spcPct val="0"/>
              </a:spcBef>
              <a:spcAft>
                <a:spcPct val="0"/>
              </a:spcAft>
              <a:buFont typeface="Wingdings" pitchFamily="2" charset="2"/>
              <a:buChar char="§"/>
            </a:pPr>
            <a:r>
              <a:rPr lang="en-US" dirty="0" smtClean="0">
                <a:latin typeface="Times New Roman" pitchFamily="18" charset="0"/>
                <a:ea typeface="Calibri" pitchFamily="34" charset="0"/>
                <a:cs typeface="Times New Roman" pitchFamily="18" charset="0"/>
              </a:rPr>
              <a:t> Relative error  = 0.63%.</a:t>
            </a:r>
            <a:endParaRPr lang="en-US" dirty="0" smtClean="0">
              <a:latin typeface="Times New Roman" pitchFamily="18" charset="0"/>
              <a:cs typeface="Times New Roman" pitchFamily="18" charset="0"/>
            </a:endParaRPr>
          </a:p>
          <a:p>
            <a:endParaRPr lang="en-IN" dirty="0"/>
          </a:p>
        </p:txBody>
      </p:sp>
      <p:graphicFrame>
        <p:nvGraphicFramePr>
          <p:cNvPr id="4" name="Table 3"/>
          <p:cNvGraphicFramePr>
            <a:graphicFrameLocks noGrp="1"/>
          </p:cNvGraphicFramePr>
          <p:nvPr/>
        </p:nvGraphicFramePr>
        <p:xfrm>
          <a:off x="533400" y="152400"/>
          <a:ext cx="10820400" cy="4191000"/>
        </p:xfrm>
        <a:graphic>
          <a:graphicData uri="http://schemas.openxmlformats.org/drawingml/2006/table">
            <a:tbl>
              <a:tblPr firstRow="1" bandRow="1">
                <a:tableStyleId>{5C22544A-7EE6-4342-B048-85BDC9FD1C3A}</a:tableStyleId>
              </a:tblPr>
              <a:tblGrid>
                <a:gridCol w="2164080"/>
                <a:gridCol w="2164080"/>
                <a:gridCol w="2164080"/>
                <a:gridCol w="2164080"/>
                <a:gridCol w="2164080"/>
              </a:tblGrid>
              <a:tr h="1016000">
                <a:tc>
                  <a:txBody>
                    <a:bodyPr/>
                    <a:lstStyle/>
                    <a:p>
                      <a:pPr algn="ctr"/>
                      <a:r>
                        <a:rPr lang="en-US" sz="2400" dirty="0" smtClean="0">
                          <a:latin typeface="Times New Roman" pitchFamily="18" charset="0"/>
                          <a:cs typeface="Times New Roman" pitchFamily="18" charset="0"/>
                        </a:rPr>
                        <a:t>Sr. No.</a:t>
                      </a:r>
                      <a:endParaRPr lang="en-IN" sz="2400" dirty="0">
                        <a:latin typeface="Times New Roman" pitchFamily="18" charset="0"/>
                        <a:cs typeface="Times New Roman" pitchFamily="18" charset="0"/>
                      </a:endParaRPr>
                    </a:p>
                  </a:txBody>
                  <a:tcPr anchor="ctr"/>
                </a:tc>
                <a:tc>
                  <a:txBody>
                    <a:bodyPr/>
                    <a:lstStyle/>
                    <a:p>
                      <a:pPr algn="ctr">
                        <a:lnSpc>
                          <a:spcPct val="100000"/>
                        </a:lnSpc>
                        <a:spcAft>
                          <a:spcPts val="0"/>
                        </a:spcAft>
                      </a:pPr>
                      <a:r>
                        <a:rPr lang="en-US" sz="2400" dirty="0">
                          <a:latin typeface="Times New Roman" pitchFamily="18" charset="0"/>
                          <a:ea typeface="Calibri"/>
                          <a:cs typeface="Times New Roman" pitchFamily="18" charset="0"/>
                        </a:rPr>
                        <a:t>Sensor Reading(mm)</a:t>
                      </a:r>
                      <a:endParaRPr lang="en-IN" sz="2400" dirty="0">
                        <a:latin typeface="Times New Roman" pitchFamily="18" charset="0"/>
                        <a:ea typeface="Calibri"/>
                        <a:cs typeface="Times New Roman" pitchFamily="18" charset="0"/>
                      </a:endParaRPr>
                    </a:p>
                  </a:txBody>
                  <a:tcPr marL="68580" marR="68580" marT="0" marB="0" anchor="ctr"/>
                </a:tc>
                <a:tc>
                  <a:txBody>
                    <a:bodyPr/>
                    <a:lstStyle/>
                    <a:p>
                      <a:pPr algn="ctr">
                        <a:lnSpc>
                          <a:spcPct val="100000"/>
                        </a:lnSpc>
                        <a:spcAft>
                          <a:spcPts val="0"/>
                        </a:spcAft>
                      </a:pPr>
                      <a:r>
                        <a:rPr lang="en-US" sz="2400" dirty="0">
                          <a:latin typeface="Times New Roman" pitchFamily="18" charset="0"/>
                          <a:ea typeface="Calibri"/>
                          <a:cs typeface="Times New Roman" pitchFamily="18" charset="0"/>
                        </a:rPr>
                        <a:t>Manual Reading(mm)</a:t>
                      </a:r>
                      <a:endParaRPr lang="en-IN" sz="2400" dirty="0">
                        <a:latin typeface="Times New Roman" pitchFamily="18" charset="0"/>
                        <a:ea typeface="Calibri"/>
                        <a:cs typeface="Times New Roman" pitchFamily="18" charset="0"/>
                      </a:endParaRPr>
                    </a:p>
                  </a:txBody>
                  <a:tcPr marL="68580" marR="68580" marT="0" marB="0" anchor="ctr"/>
                </a:tc>
                <a:tc>
                  <a:txBody>
                    <a:bodyPr/>
                    <a:lstStyle/>
                    <a:p>
                      <a:pPr algn="ctr">
                        <a:lnSpc>
                          <a:spcPct val="100000"/>
                        </a:lnSpc>
                        <a:spcAft>
                          <a:spcPts val="0"/>
                        </a:spcAft>
                      </a:pPr>
                      <a:r>
                        <a:rPr lang="en-US" sz="2400" dirty="0">
                          <a:latin typeface="Times New Roman" pitchFamily="18" charset="0"/>
                          <a:ea typeface="Calibri"/>
                          <a:cs typeface="Times New Roman" pitchFamily="18" charset="0"/>
                        </a:rPr>
                        <a:t>Absolute Error(mm)</a:t>
                      </a:r>
                      <a:endParaRPr lang="en-IN" sz="2400" dirty="0">
                        <a:latin typeface="Times New Roman" pitchFamily="18" charset="0"/>
                        <a:ea typeface="Calibri"/>
                        <a:cs typeface="Times New Roman" pitchFamily="18" charset="0"/>
                      </a:endParaRPr>
                    </a:p>
                  </a:txBody>
                  <a:tcPr marL="68580" marR="68580" marT="0" marB="0" anchor="ctr"/>
                </a:tc>
                <a:tc>
                  <a:txBody>
                    <a:bodyPr/>
                    <a:lstStyle/>
                    <a:p>
                      <a:pPr algn="ctr">
                        <a:lnSpc>
                          <a:spcPct val="100000"/>
                        </a:lnSpc>
                        <a:spcAft>
                          <a:spcPts val="0"/>
                        </a:spcAft>
                      </a:pPr>
                      <a:r>
                        <a:rPr lang="en-US" sz="2400" dirty="0">
                          <a:latin typeface="Times New Roman" pitchFamily="18" charset="0"/>
                          <a:ea typeface="Calibri"/>
                          <a:cs typeface="Times New Roman" pitchFamily="18" charset="0"/>
                        </a:rPr>
                        <a:t>Relative Error(%)</a:t>
                      </a:r>
                      <a:endParaRPr lang="en-IN" sz="2400" dirty="0">
                        <a:latin typeface="Times New Roman" pitchFamily="18" charset="0"/>
                        <a:ea typeface="Calibri"/>
                        <a:cs typeface="Times New Roman" pitchFamily="18" charset="0"/>
                      </a:endParaRPr>
                    </a:p>
                  </a:txBody>
                  <a:tcPr marL="68580" marR="68580" marT="0" marB="0" anchor="ctr"/>
                </a:tc>
              </a:tr>
              <a:tr h="635000">
                <a:tc>
                  <a:txBody>
                    <a:bodyPr/>
                    <a:lstStyle/>
                    <a:p>
                      <a:pPr algn="ctr"/>
                      <a:r>
                        <a:rPr lang="en-US" sz="2400" dirty="0" smtClean="0">
                          <a:latin typeface="Times New Roman" pitchFamily="18" charset="0"/>
                          <a:cs typeface="Times New Roman" pitchFamily="18" charset="0"/>
                        </a:rPr>
                        <a:t>1</a:t>
                      </a:r>
                      <a:endParaRPr lang="en-IN" sz="2400" dirty="0">
                        <a:latin typeface="Times New Roman" pitchFamily="18" charset="0"/>
                        <a:cs typeface="Times New Roman" pitchFamily="18" charset="0"/>
                      </a:endParaRPr>
                    </a:p>
                  </a:txBody>
                  <a:tcPr/>
                </a:tc>
                <a:tc>
                  <a:txBody>
                    <a:bodyPr/>
                    <a:lstStyle/>
                    <a:p>
                      <a:pPr algn="ctr">
                        <a:lnSpc>
                          <a:spcPct val="115000"/>
                        </a:lnSpc>
                        <a:spcAft>
                          <a:spcPts val="0"/>
                        </a:spcAft>
                      </a:pPr>
                      <a:r>
                        <a:rPr lang="en-US" sz="2400">
                          <a:latin typeface="Times New Roman" pitchFamily="18" charset="0"/>
                          <a:ea typeface="Calibri"/>
                          <a:cs typeface="Times New Roman" pitchFamily="18" charset="0"/>
                        </a:rPr>
                        <a:t>487</a:t>
                      </a:r>
                      <a:endParaRPr lang="en-IN" sz="240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a:latin typeface="Times New Roman" pitchFamily="18" charset="0"/>
                          <a:ea typeface="Calibri"/>
                          <a:cs typeface="Times New Roman" pitchFamily="18" charset="0"/>
                        </a:rPr>
                        <a:t>490</a:t>
                      </a:r>
                      <a:endParaRPr lang="en-IN" sz="240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a:latin typeface="Times New Roman" pitchFamily="18" charset="0"/>
                          <a:ea typeface="Calibri"/>
                          <a:cs typeface="Times New Roman" pitchFamily="18" charset="0"/>
                        </a:rPr>
                        <a:t>3</a:t>
                      </a:r>
                      <a:endParaRPr lang="en-IN" sz="240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a:latin typeface="Times New Roman" pitchFamily="18" charset="0"/>
                          <a:ea typeface="Calibri"/>
                          <a:cs typeface="Times New Roman" pitchFamily="18" charset="0"/>
                        </a:rPr>
                        <a:t>0.61</a:t>
                      </a:r>
                      <a:endParaRPr lang="en-IN" sz="2400">
                        <a:latin typeface="Times New Roman" pitchFamily="18" charset="0"/>
                        <a:ea typeface="Calibri"/>
                        <a:cs typeface="Times New Roman" pitchFamily="18" charset="0"/>
                      </a:endParaRPr>
                    </a:p>
                  </a:txBody>
                  <a:tcPr marL="68580" marR="68580" marT="0" marB="0"/>
                </a:tc>
              </a:tr>
              <a:tr h="635000">
                <a:tc>
                  <a:txBody>
                    <a:bodyPr/>
                    <a:lstStyle/>
                    <a:p>
                      <a:pPr algn="ctr"/>
                      <a:r>
                        <a:rPr lang="en-US" sz="2400" dirty="0" smtClean="0">
                          <a:latin typeface="Times New Roman" pitchFamily="18" charset="0"/>
                          <a:cs typeface="Times New Roman" pitchFamily="18" charset="0"/>
                        </a:rPr>
                        <a:t>2</a:t>
                      </a:r>
                      <a:endParaRPr lang="en-IN" sz="2400" dirty="0">
                        <a:latin typeface="Times New Roman" pitchFamily="18" charset="0"/>
                        <a:cs typeface="Times New Roman" pitchFamily="18" charset="0"/>
                      </a:endParaRPr>
                    </a:p>
                  </a:txBody>
                  <a:tcPr/>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468</a:t>
                      </a:r>
                      <a:endParaRPr lang="en-IN" sz="2400" dirty="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a:latin typeface="Times New Roman" pitchFamily="18" charset="0"/>
                          <a:ea typeface="Calibri"/>
                          <a:cs typeface="Times New Roman" pitchFamily="18" charset="0"/>
                        </a:rPr>
                        <a:t>470</a:t>
                      </a:r>
                      <a:endParaRPr lang="en-IN" sz="240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a:latin typeface="Times New Roman" pitchFamily="18" charset="0"/>
                          <a:ea typeface="Calibri"/>
                          <a:cs typeface="Times New Roman" pitchFamily="18" charset="0"/>
                        </a:rPr>
                        <a:t>2</a:t>
                      </a:r>
                      <a:endParaRPr lang="en-IN" sz="240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a:latin typeface="Times New Roman" pitchFamily="18" charset="0"/>
                          <a:ea typeface="Calibri"/>
                          <a:cs typeface="Times New Roman" pitchFamily="18" charset="0"/>
                        </a:rPr>
                        <a:t>0.42</a:t>
                      </a:r>
                      <a:endParaRPr lang="en-IN" sz="2400">
                        <a:latin typeface="Times New Roman" pitchFamily="18" charset="0"/>
                        <a:ea typeface="Calibri"/>
                        <a:cs typeface="Times New Roman" pitchFamily="18" charset="0"/>
                      </a:endParaRPr>
                    </a:p>
                  </a:txBody>
                  <a:tcPr marL="68580" marR="68580" marT="0" marB="0"/>
                </a:tc>
              </a:tr>
              <a:tr h="635000">
                <a:tc>
                  <a:txBody>
                    <a:bodyPr/>
                    <a:lstStyle/>
                    <a:p>
                      <a:pPr algn="ctr"/>
                      <a:r>
                        <a:rPr lang="en-US" sz="2400" dirty="0" smtClean="0">
                          <a:latin typeface="Times New Roman" pitchFamily="18" charset="0"/>
                          <a:cs typeface="Times New Roman" pitchFamily="18" charset="0"/>
                        </a:rPr>
                        <a:t>3</a:t>
                      </a:r>
                      <a:endParaRPr lang="en-IN" sz="2400" dirty="0">
                        <a:latin typeface="Times New Roman" pitchFamily="18" charset="0"/>
                        <a:cs typeface="Times New Roman" pitchFamily="18" charset="0"/>
                      </a:endParaRPr>
                    </a:p>
                  </a:txBody>
                  <a:tcPr/>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455</a:t>
                      </a:r>
                      <a:endParaRPr lang="en-IN" sz="2400" dirty="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460</a:t>
                      </a:r>
                      <a:endParaRPr lang="en-IN" sz="2400" dirty="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a:latin typeface="Times New Roman" pitchFamily="18" charset="0"/>
                          <a:ea typeface="Calibri"/>
                          <a:cs typeface="Times New Roman" pitchFamily="18" charset="0"/>
                        </a:rPr>
                        <a:t>5</a:t>
                      </a:r>
                      <a:endParaRPr lang="en-IN" sz="240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a:latin typeface="Times New Roman" pitchFamily="18" charset="0"/>
                          <a:ea typeface="Calibri"/>
                          <a:cs typeface="Times New Roman" pitchFamily="18" charset="0"/>
                        </a:rPr>
                        <a:t>1.08</a:t>
                      </a:r>
                      <a:endParaRPr lang="en-IN" sz="2400">
                        <a:latin typeface="Times New Roman" pitchFamily="18" charset="0"/>
                        <a:ea typeface="Calibri"/>
                        <a:cs typeface="Times New Roman" pitchFamily="18" charset="0"/>
                      </a:endParaRPr>
                    </a:p>
                  </a:txBody>
                  <a:tcPr marL="68580" marR="68580" marT="0" marB="0"/>
                </a:tc>
              </a:tr>
              <a:tr h="635000">
                <a:tc>
                  <a:txBody>
                    <a:bodyPr/>
                    <a:lstStyle/>
                    <a:p>
                      <a:pPr algn="ctr"/>
                      <a:r>
                        <a:rPr lang="en-US" sz="2400" dirty="0" smtClean="0">
                          <a:latin typeface="Times New Roman" pitchFamily="18" charset="0"/>
                          <a:cs typeface="Times New Roman" pitchFamily="18" charset="0"/>
                        </a:rPr>
                        <a:t>4</a:t>
                      </a:r>
                      <a:endParaRPr lang="en-IN" sz="2400" dirty="0">
                        <a:latin typeface="Times New Roman" pitchFamily="18" charset="0"/>
                        <a:cs typeface="Times New Roman" pitchFamily="18" charset="0"/>
                      </a:endParaRPr>
                    </a:p>
                  </a:txBody>
                  <a:tcPr/>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443</a:t>
                      </a:r>
                      <a:endParaRPr lang="en-IN" sz="2400" dirty="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445</a:t>
                      </a:r>
                      <a:endParaRPr lang="en-IN" sz="2400" dirty="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2</a:t>
                      </a:r>
                      <a:endParaRPr lang="en-IN" sz="2400" dirty="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0.44</a:t>
                      </a:r>
                      <a:endParaRPr lang="en-IN" sz="2400" dirty="0">
                        <a:latin typeface="Times New Roman" pitchFamily="18" charset="0"/>
                        <a:ea typeface="Calibri"/>
                        <a:cs typeface="Times New Roman" pitchFamily="18" charset="0"/>
                      </a:endParaRPr>
                    </a:p>
                  </a:txBody>
                  <a:tcPr marL="68580" marR="68580" marT="0" marB="0"/>
                </a:tc>
              </a:tr>
              <a:tr h="635000">
                <a:tc>
                  <a:txBody>
                    <a:bodyPr/>
                    <a:lstStyle/>
                    <a:p>
                      <a:pPr algn="ctr"/>
                      <a:r>
                        <a:rPr lang="en-US" sz="2400" kern="1200" dirty="0" smtClean="0">
                          <a:solidFill>
                            <a:schemeClr val="dk1"/>
                          </a:solidFill>
                          <a:latin typeface="Times New Roman" pitchFamily="18" charset="0"/>
                          <a:ea typeface="+mn-ea"/>
                          <a:cs typeface="Times New Roman" pitchFamily="18" charset="0"/>
                        </a:rPr>
                        <a:t>Mean Error</a:t>
                      </a:r>
                      <a:endParaRPr lang="en-IN" sz="2400" dirty="0">
                        <a:latin typeface="Times New Roman" pitchFamily="18" charset="0"/>
                        <a:cs typeface="Times New Roman" pitchFamily="18" charset="0"/>
                      </a:endParaRPr>
                    </a:p>
                  </a:txBody>
                  <a:tcPr/>
                </a:tc>
                <a:tc>
                  <a:txBody>
                    <a:bodyPr/>
                    <a:lstStyle/>
                    <a:p>
                      <a:pPr algn="ctr">
                        <a:lnSpc>
                          <a:spcPct val="115000"/>
                        </a:lnSpc>
                        <a:spcAft>
                          <a:spcPts val="0"/>
                        </a:spcAft>
                      </a:pPr>
                      <a:endParaRPr lang="en-US" sz="2400" dirty="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endParaRPr lang="en-US" sz="2400" dirty="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3</a:t>
                      </a:r>
                      <a:endParaRPr lang="en-IN" sz="2400" dirty="0">
                        <a:latin typeface="Times New Roman" pitchFamily="18" charset="0"/>
                        <a:ea typeface="Calibri"/>
                        <a:cs typeface="Times New Roman" pitchFamily="18" charset="0"/>
                      </a:endParaRPr>
                    </a:p>
                  </a:txBody>
                  <a:tcPr marL="68580" marR="68580" marT="0" marB="0"/>
                </a:tc>
                <a:tc>
                  <a:txBody>
                    <a:bodyPr/>
                    <a:lstStyle/>
                    <a:p>
                      <a:pPr algn="ctr">
                        <a:lnSpc>
                          <a:spcPct val="115000"/>
                        </a:lnSpc>
                        <a:spcAft>
                          <a:spcPts val="0"/>
                        </a:spcAft>
                      </a:pPr>
                      <a:r>
                        <a:rPr lang="en-US" sz="2400" dirty="0">
                          <a:latin typeface="Times New Roman" pitchFamily="18" charset="0"/>
                          <a:ea typeface="Calibri"/>
                          <a:cs typeface="Times New Roman" pitchFamily="18" charset="0"/>
                        </a:rPr>
                        <a:t>0.63</a:t>
                      </a:r>
                      <a:endParaRPr lang="en-IN" sz="2400" dirty="0">
                        <a:latin typeface="Times New Roman" pitchFamily="18" charset="0"/>
                        <a:ea typeface="Calibri"/>
                        <a:cs typeface="Times New Roman" pitchFamily="18" charset="0"/>
                      </a:endParaRPr>
                    </a:p>
                  </a:txBody>
                  <a:tcPr marL="68580" marR="68580" marT="0" marB="0"/>
                </a:tc>
              </a:tr>
            </a:tbl>
          </a:graphicData>
        </a:graphic>
      </p:graphicFrame>
      <p:sp>
        <p:nvSpPr>
          <p:cNvPr id="5" name="Rectangle 4"/>
          <p:cNvSpPr/>
          <p:nvPr/>
        </p:nvSpPr>
        <p:spPr>
          <a:xfrm>
            <a:off x="76200" y="4507468"/>
            <a:ext cx="12344400" cy="369332"/>
          </a:xfrm>
          <a:prstGeom prst="rect">
            <a:avLst/>
          </a:prstGeom>
        </p:spPr>
        <p:txBody>
          <a:bodyPr wrap="square">
            <a:spAutoFit/>
          </a:bodyPr>
          <a:lstStyle/>
          <a:p>
            <a:r>
              <a:rPr lang="en-US" b="1" dirty="0" smtClean="0">
                <a:latin typeface="Times New Roman" pitchFamily="18" charset="0"/>
                <a:cs typeface="Times New Roman" pitchFamily="18" charset="0"/>
              </a:rPr>
              <a:t> Table: The manual measured and sensor measured runoff depth using new ping library with </a:t>
            </a:r>
            <a:r>
              <a:rPr lang="en-IN" b="1" u="sng" dirty="0" smtClean="0">
                <a:latin typeface="Times New Roman" pitchFamily="18" charset="0"/>
                <a:cs typeface="Times New Roman" pitchFamily="18" charset="0"/>
              </a:rPr>
              <a:t>Temperature Effect Equation </a:t>
            </a:r>
            <a:endParaRPr lang="en-IN"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420600" cy="1325563"/>
          </a:xfrm>
        </p:spPr>
        <p:txBody>
          <a:bodyPr>
            <a:normAutofit/>
          </a:bodyPr>
          <a:lstStyle/>
          <a:p>
            <a:pPr>
              <a:buFont typeface="Wingdings" pitchFamily="2" charset="2"/>
              <a:buChar char="v"/>
            </a:pPr>
            <a:r>
              <a:rPr lang="en-IN" sz="3600" b="1" dirty="0" smtClean="0">
                <a:latin typeface="Times New Roman" pitchFamily="18" charset="0"/>
                <a:cs typeface="Times New Roman" pitchFamily="18" charset="0"/>
              </a:rPr>
              <a:t>Third Party Website for Data Storage &amp; Visualization:</a:t>
            </a:r>
            <a:endParaRPr lang="en-IN" sz="3600" b="1" dirty="0">
              <a:latin typeface="Times New Roman" pitchFamily="18" charset="0"/>
              <a:cs typeface="Times New Roman" pitchFamily="18" charset="0"/>
            </a:endParaRPr>
          </a:p>
        </p:txBody>
      </p:sp>
      <p:sp>
        <p:nvSpPr>
          <p:cNvPr id="3" name="Content Placeholder 2"/>
          <p:cNvSpPr>
            <a:spLocks noGrp="1"/>
          </p:cNvSpPr>
          <p:nvPr>
            <p:ph idx="1"/>
          </p:nvPr>
        </p:nvSpPr>
        <p:spPr>
          <a:xfrm>
            <a:off x="533400" y="1219200"/>
            <a:ext cx="10896600" cy="5186363"/>
          </a:xfrm>
        </p:spPr>
        <p:txBody>
          <a:bodyPr>
            <a:normAutofit/>
          </a:bodyPr>
          <a:lstStyle/>
          <a:p>
            <a:pPr algn="just">
              <a:buFont typeface="Wingdings" pitchFamily="2" charset="2"/>
              <a:buChar char="Ø"/>
            </a:pPr>
            <a:r>
              <a:rPr lang="en-IN" dirty="0" smtClean="0">
                <a:latin typeface="Times New Roman" pitchFamily="18" charset="0"/>
                <a:cs typeface="Times New Roman" pitchFamily="18" charset="0"/>
              </a:rPr>
              <a:t>We used </a:t>
            </a:r>
            <a:r>
              <a:rPr lang="en-IN" b="1" u="sng" dirty="0" smtClean="0">
                <a:solidFill>
                  <a:schemeClr val="accent1">
                    <a:lumMod val="50000"/>
                  </a:schemeClr>
                </a:solidFill>
                <a:latin typeface="Times New Roman" pitchFamily="18" charset="0"/>
                <a:cs typeface="Times New Roman" pitchFamily="18" charset="0"/>
              </a:rPr>
              <a:t>Thingspeak.com</a:t>
            </a:r>
            <a:r>
              <a:rPr lang="en-IN" dirty="0" smtClean="0">
                <a:latin typeface="Times New Roman" pitchFamily="18" charset="0"/>
                <a:cs typeface="Times New Roman" pitchFamily="18" charset="0"/>
              </a:rPr>
              <a:t> as a third party platform for data storage and visualization</a:t>
            </a:r>
          </a:p>
          <a:p>
            <a:pPr algn="just">
              <a:buFont typeface="Wingdings" pitchFamily="2" charset="2"/>
              <a:buChar char="Ø"/>
            </a:pPr>
            <a:endParaRPr lang="en-IN" dirty="0" smtClean="0">
              <a:latin typeface="Times New Roman" pitchFamily="18" charset="0"/>
              <a:cs typeface="Times New Roman" pitchFamily="18" charset="0"/>
            </a:endParaRPr>
          </a:p>
          <a:p>
            <a:pPr algn="just">
              <a:buFont typeface="Wingdings" pitchFamily="2" charset="2"/>
              <a:buChar char="Ø"/>
            </a:pPr>
            <a:r>
              <a:rPr lang="en-IN"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It is open source platform made for </a:t>
            </a:r>
            <a:r>
              <a:rPr lang="en-US" dirty="0" err="1" smtClean="0">
                <a:latin typeface="Times New Roman" pitchFamily="18" charset="0"/>
                <a:cs typeface="Times New Roman" pitchFamily="18" charset="0"/>
              </a:rPr>
              <a:t>IoT</a:t>
            </a:r>
            <a:r>
              <a:rPr lang="en-US" dirty="0" smtClean="0">
                <a:latin typeface="Times New Roman" pitchFamily="18" charset="0"/>
                <a:cs typeface="Times New Roman" pitchFamily="18" charset="0"/>
              </a:rPr>
              <a:t>  device, developers and learners where developers can </a:t>
            </a:r>
          </a:p>
          <a:p>
            <a:pPr lvl="1" algn="just">
              <a:buFont typeface="Wingdings" pitchFamily="2" charset="2"/>
              <a:buChar char="Ø"/>
            </a:pPr>
            <a:r>
              <a:rPr lang="en-US" dirty="0" smtClean="0">
                <a:latin typeface="Times New Roman" pitchFamily="18" charset="0"/>
                <a:cs typeface="Times New Roman" pitchFamily="18" charset="0"/>
              </a:rPr>
              <a:t>send and log data to the server</a:t>
            </a:r>
          </a:p>
          <a:p>
            <a:pPr lvl="1" algn="just">
              <a:buFont typeface="Wingdings" pitchFamily="2" charset="2"/>
              <a:buChar char="Ø"/>
            </a:pPr>
            <a:r>
              <a:rPr lang="en-US" dirty="0" smtClean="0">
                <a:latin typeface="Times New Roman" pitchFamily="18" charset="0"/>
                <a:cs typeface="Times New Roman" pitchFamily="18" charset="0"/>
              </a:rPr>
              <a:t>Analyses</a:t>
            </a:r>
          </a:p>
          <a:p>
            <a:pPr lvl="1" algn="just">
              <a:buFont typeface="Wingdings" pitchFamily="2" charset="2"/>
              <a:buChar char="Ø"/>
            </a:pPr>
            <a:r>
              <a:rPr lang="en-US" dirty="0" smtClean="0">
                <a:latin typeface="Times New Roman" pitchFamily="18" charset="0"/>
                <a:cs typeface="Times New Roman" pitchFamily="18" charset="0"/>
              </a:rPr>
              <a:t>retrieve and store results using graphs with </a:t>
            </a:r>
            <a:r>
              <a:rPr lang="en-US" dirty="0" err="1" smtClean="0">
                <a:latin typeface="Times New Roman" pitchFamily="18" charset="0"/>
                <a:cs typeface="Times New Roman" pitchFamily="18" charset="0"/>
              </a:rPr>
              <a:t>matlab</a:t>
            </a:r>
            <a:r>
              <a:rPr lang="en-US" dirty="0" smtClean="0">
                <a:latin typeface="Times New Roman" pitchFamily="18" charset="0"/>
                <a:cs typeface="Times New Roman" pitchFamily="18" charset="0"/>
              </a:rPr>
              <a:t> support</a:t>
            </a:r>
          </a:p>
          <a:p>
            <a:pPr algn="just">
              <a:buFont typeface="Wingdings" pitchFamily="2" charset="2"/>
              <a:buChar char="Ø"/>
            </a:pPr>
            <a:endParaRPr lang="en-US" dirty="0" smtClean="0">
              <a:latin typeface="Times New Roman" pitchFamily="18" charset="0"/>
              <a:cs typeface="Times New Roman" pitchFamily="18" charset="0"/>
            </a:endParaRPr>
          </a:p>
          <a:p>
            <a:pPr algn="just">
              <a:buFont typeface="Wingdings" pitchFamily="2" charset="2"/>
              <a:buChar char="Ø"/>
            </a:pPr>
            <a:r>
              <a:rPr lang="en-US" dirty="0" smtClean="0">
                <a:latin typeface="Times New Roman" pitchFamily="18" charset="0"/>
                <a:cs typeface="Times New Roman" pitchFamily="18" charset="0"/>
              </a:rPr>
              <a:t> To send data to things peak we need something called </a:t>
            </a:r>
            <a:r>
              <a:rPr lang="en-US" b="1" dirty="0" smtClean="0">
                <a:latin typeface="Times New Roman" pitchFamily="18" charset="0"/>
                <a:cs typeface="Times New Roman" pitchFamily="18" charset="0"/>
              </a:rPr>
              <a:t>API key</a:t>
            </a:r>
            <a:r>
              <a:rPr lang="en-US" dirty="0" smtClean="0">
                <a:latin typeface="Times New Roman" pitchFamily="18" charset="0"/>
                <a:cs typeface="Times New Roman" pitchFamily="18" charset="0"/>
              </a:rPr>
              <a:t> from our account which needs to be inserted in the program code.</a:t>
            </a:r>
            <a:endParaRPr lang="en-IN" dirty="0" smtClean="0">
              <a:latin typeface="Times New Roman" pitchFamily="18" charset="0"/>
              <a:cs typeface="Times New Roman" pitchFamily="18" charset="0"/>
            </a:endParaRPr>
          </a:p>
          <a:p>
            <a:pPr algn="just">
              <a:buFont typeface="Wingdings" pitchFamily="2" charset="2"/>
              <a:buChar char="Ø"/>
            </a:pPr>
            <a:endParaRPr lang="en-IN" dirty="0">
              <a:latin typeface="Times New Roman" pitchFamily="18" charset="0"/>
              <a:cs typeface="Times New Roman" pitchFamily="18" charset="0"/>
            </a:endParaRPr>
          </a:p>
        </p:txBody>
      </p:sp>
      <p:sp>
        <p:nvSpPr>
          <p:cNvPr id="4" name="Rectangle 3"/>
          <p:cNvSpPr/>
          <p:nvPr/>
        </p:nvSpPr>
        <p:spPr>
          <a:xfrm>
            <a:off x="10439400" y="87868"/>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9906000" cy="914400"/>
          </a:xfrm>
        </p:spPr>
        <p:txBody>
          <a:bodyPr>
            <a:normAutofit/>
          </a:bodyPr>
          <a:lstStyle/>
          <a:p>
            <a:pPr algn="r"/>
            <a:r>
              <a:rPr lang="en-US" sz="2000" b="1" dirty="0" smtClean="0">
                <a:latin typeface="Times New Roman" panose="02020603050405020304" pitchFamily="18" charset="0"/>
                <a:cs typeface="Times New Roman" panose="02020603050405020304" pitchFamily="18" charset="0"/>
              </a:rPr>
              <a:t>( continue..)</a:t>
            </a:r>
            <a:endParaRPr lang="en-US" sz="2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81050" y="1314450"/>
            <a:ext cx="10801350" cy="5086350"/>
          </a:xfrm>
        </p:spPr>
        <p:txBody>
          <a:bodyPr>
            <a:normAutofit/>
          </a:bodyPr>
          <a:lstStyle/>
          <a:p>
            <a:pPr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Surface runoff is water flows over  the land and is first to reach the streams or river which ultimately discharge the water to the sea</a:t>
            </a:r>
          </a:p>
          <a:p>
            <a:pPr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Subsurface runoff is a part of rainfall which first leaches into the soil and move laterally without joining the water table to stream, river or ocean </a:t>
            </a:r>
          </a:p>
          <a:p>
            <a:pPr algn="just">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Ground water flow is a portion which after infiltrate percolate down and joins the ground water reservoir which is ultimately connected to ocean</a:t>
            </a:r>
            <a:r>
              <a:rPr lang="en-US" dirty="0">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Ø"/>
            </a:pPr>
            <a:endParaRPr lang="en-US" dirty="0">
              <a:latin typeface="Arial" pitchFamily="34" charset="0"/>
              <a:cs typeface="Arial" pitchFamily="34" charset="0"/>
            </a:endParaRPr>
          </a:p>
        </p:txBody>
      </p:sp>
    </p:spTree>
    <p:extLst>
      <p:ext uri="{BB962C8B-B14F-4D97-AF65-F5344CB8AC3E}">
        <p14:creationId xmlns:p14="http://schemas.microsoft.com/office/powerpoint/2010/main" xmlns="" val="40273875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10515600" cy="914400"/>
          </a:xfrm>
        </p:spPr>
        <p:txBody>
          <a:bodyPr/>
          <a:lstStyle/>
          <a:p>
            <a:pPr>
              <a:buFont typeface="Wingdings" pitchFamily="2" charset="2"/>
              <a:buChar char="v"/>
            </a:pPr>
            <a:r>
              <a:rPr lang="en-IN" b="1" dirty="0" err="1" smtClean="0">
                <a:latin typeface="Times New Roman" pitchFamily="18" charset="0"/>
                <a:cs typeface="Times New Roman" pitchFamily="18" charset="0"/>
              </a:rPr>
              <a:t>ThingSpeak</a:t>
            </a:r>
            <a:r>
              <a:rPr lang="en-IN" b="1" dirty="0" smtClean="0">
                <a:latin typeface="Times New Roman" pitchFamily="18" charset="0"/>
                <a:cs typeface="Times New Roman" pitchFamily="18" charset="0"/>
              </a:rPr>
              <a:t> Basics and Account Setup:</a:t>
            </a:r>
            <a:endParaRPr lang="en-IN" b="1" dirty="0">
              <a:latin typeface="Times New Roman" pitchFamily="18" charset="0"/>
              <a:cs typeface="Times New Roman" pitchFamily="18" charset="0"/>
            </a:endParaRPr>
          </a:p>
        </p:txBody>
      </p:sp>
      <p:pic>
        <p:nvPicPr>
          <p:cNvPr id="4" name="Content Placeholder 3" descr="Screenshot (10).png"/>
          <p:cNvPicPr>
            <a:picLocks noGrp="1"/>
          </p:cNvPicPr>
          <p:nvPr>
            <p:ph idx="1"/>
          </p:nvPr>
        </p:nvPicPr>
        <p:blipFill>
          <a:blip r:embed="rId2" cstate="print"/>
          <a:stretch>
            <a:fillRect/>
          </a:stretch>
        </p:blipFill>
        <p:spPr>
          <a:xfrm>
            <a:off x="0" y="990600"/>
            <a:ext cx="12192000" cy="5181600"/>
          </a:xfrm>
          <a:prstGeom prst="rect">
            <a:avLst/>
          </a:prstGeom>
        </p:spPr>
      </p:pic>
      <p:sp>
        <p:nvSpPr>
          <p:cNvPr id="5" name="Rectangle 4"/>
          <p:cNvSpPr/>
          <p:nvPr/>
        </p:nvSpPr>
        <p:spPr>
          <a:xfrm>
            <a:off x="2771624" y="6197025"/>
            <a:ext cx="6981976" cy="584775"/>
          </a:xfrm>
          <a:prstGeom prst="rect">
            <a:avLst/>
          </a:prstGeom>
        </p:spPr>
        <p:txBody>
          <a:bodyPr wrap="none">
            <a:spAutoFit/>
          </a:bodyPr>
          <a:lstStyle/>
          <a:p>
            <a:r>
              <a:rPr lang="en-IN" sz="3200" dirty="0" smtClean="0">
                <a:latin typeface="Times New Roman" pitchFamily="18" charset="0"/>
                <a:cs typeface="Times New Roman" pitchFamily="18" charset="0"/>
              </a:rPr>
              <a:t> </a:t>
            </a:r>
            <a:r>
              <a:rPr lang="en-IN" sz="3200" b="1" dirty="0" smtClean="0">
                <a:latin typeface="Times New Roman" pitchFamily="18" charset="0"/>
                <a:cs typeface="Times New Roman" pitchFamily="18" charset="0"/>
              </a:rPr>
              <a:t>Sign Up </a:t>
            </a:r>
            <a:r>
              <a:rPr lang="en-IN" sz="3200" dirty="0" smtClean="0">
                <a:latin typeface="Times New Roman" pitchFamily="18" charset="0"/>
                <a:cs typeface="Times New Roman" pitchFamily="18" charset="0"/>
              </a:rPr>
              <a:t>for account and</a:t>
            </a:r>
            <a:r>
              <a:rPr lang="en-IN" sz="3200" b="1" dirty="0" smtClean="0">
                <a:latin typeface="Times New Roman" pitchFamily="18" charset="0"/>
                <a:cs typeface="Times New Roman" pitchFamily="18" charset="0"/>
              </a:rPr>
              <a:t> create channel</a:t>
            </a:r>
            <a:endParaRPr lang="en-IN" sz="32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Grp="1" noChangeArrowheads="1"/>
          </p:cNvSpPr>
          <p:nvPr>
            <p:ph type="title"/>
          </p:nvPr>
        </p:nvSpPr>
        <p:spPr bwMode="auto">
          <a:xfrm>
            <a:off x="304800" y="0"/>
            <a:ext cx="5938742" cy="76944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 typeface="Wingdings" pitchFamily="2" charset="2"/>
              <a:buChar char="v"/>
              <a:tabLst/>
            </a:pPr>
            <a:r>
              <a:rPr kumimoji="0" lang="en-US"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Channel &amp; API Keys:</a:t>
            </a:r>
            <a:endParaRPr kumimoji="0" lang="en-US" b="1"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5" name="Content Placeholder 4" descr="Screenshot (14).png"/>
          <p:cNvPicPr>
            <a:picLocks noGrp="1"/>
          </p:cNvPicPr>
          <p:nvPr>
            <p:ph idx="1"/>
          </p:nvPr>
        </p:nvPicPr>
        <p:blipFill>
          <a:blip r:embed="rId2" cstate="print"/>
          <a:stretch>
            <a:fillRect/>
          </a:stretch>
        </p:blipFill>
        <p:spPr>
          <a:xfrm>
            <a:off x="0" y="838200"/>
            <a:ext cx="12192000" cy="5638800"/>
          </a:xfrm>
          <a:prstGeom prst="rect">
            <a:avLst/>
          </a:prstGeom>
        </p:spPr>
      </p:pic>
      <p:sp>
        <p:nvSpPr>
          <p:cNvPr id="6" name="TextBox 5"/>
          <p:cNvSpPr txBox="1"/>
          <p:nvPr/>
        </p:nvSpPr>
        <p:spPr>
          <a:xfrm>
            <a:off x="457200" y="6396335"/>
            <a:ext cx="10493642" cy="461665"/>
          </a:xfrm>
          <a:prstGeom prst="rect">
            <a:avLst/>
          </a:prstGeom>
          <a:noFill/>
        </p:spPr>
        <p:txBody>
          <a:bodyPr wrap="none" rtlCol="0">
            <a:spAutoFit/>
          </a:bodyPr>
          <a:lstStyle/>
          <a:p>
            <a:r>
              <a:rPr lang="en-US" sz="2400" dirty="0" smtClean="0">
                <a:latin typeface="Times New Roman" pitchFamily="18" charset="0"/>
                <a:cs typeface="Times New Roman" pitchFamily="18" charset="0"/>
              </a:rPr>
              <a:t>Create channel </a:t>
            </a:r>
            <a:r>
              <a:rPr lang="en-US" sz="2400" b="1" dirty="0" smtClean="0">
                <a:latin typeface="Times New Roman" pitchFamily="18" charset="0"/>
                <a:cs typeface="Times New Roman" pitchFamily="18" charset="0"/>
              </a:rPr>
              <a:t>“ smart runoff measurement system”  </a:t>
            </a:r>
            <a:r>
              <a:rPr lang="en-US" sz="2400" dirty="0" smtClean="0">
                <a:latin typeface="Times New Roman" pitchFamily="18" charset="0"/>
                <a:cs typeface="Times New Roman" pitchFamily="18" charset="0"/>
              </a:rPr>
              <a:t>with</a:t>
            </a:r>
            <a:r>
              <a:rPr lang="en-US" sz="2400" b="1" dirty="0" smtClean="0">
                <a:latin typeface="Times New Roman" pitchFamily="18" charset="0"/>
                <a:cs typeface="Times New Roman" pitchFamily="18" charset="0"/>
              </a:rPr>
              <a:t> channel ID: 901536</a:t>
            </a:r>
            <a:endParaRPr lang="en-IN" sz="24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325"/>
            <a:ext cx="5410200" cy="930275"/>
          </a:xfrm>
        </p:spPr>
        <p:txBody>
          <a:bodyPr/>
          <a:lstStyle/>
          <a:p>
            <a:pPr>
              <a:buFont typeface="Wingdings" pitchFamily="2" charset="2"/>
              <a:buChar char="v"/>
            </a:pPr>
            <a:r>
              <a:rPr lang="en-IN" b="1" dirty="0" smtClean="0">
                <a:latin typeface="Times New Roman" pitchFamily="18" charset="0"/>
                <a:cs typeface="Times New Roman" pitchFamily="18" charset="0"/>
              </a:rPr>
              <a:t>Data Downloading:</a:t>
            </a:r>
            <a:endParaRPr lang="en-IN" b="1" dirty="0">
              <a:latin typeface="Times New Roman" pitchFamily="18" charset="0"/>
              <a:cs typeface="Times New Roman" pitchFamily="18" charset="0"/>
            </a:endParaRPr>
          </a:p>
        </p:txBody>
      </p:sp>
      <p:pic>
        <p:nvPicPr>
          <p:cNvPr id="4" name="Content Placeholder 3" descr="Screenshot (15).png"/>
          <p:cNvPicPr>
            <a:picLocks noGrp="1"/>
          </p:cNvPicPr>
          <p:nvPr>
            <p:ph idx="1"/>
          </p:nvPr>
        </p:nvPicPr>
        <p:blipFill>
          <a:blip r:embed="rId2" cstate="print"/>
          <a:stretch>
            <a:fillRect/>
          </a:stretch>
        </p:blipFill>
        <p:spPr>
          <a:xfrm>
            <a:off x="0" y="1143000"/>
            <a:ext cx="12192000" cy="571500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95600" y="1834277"/>
            <a:ext cx="6101424" cy="2585323"/>
          </a:xfrm>
          <a:prstGeom prst="rect">
            <a:avLst/>
          </a:prstGeom>
          <a:noFill/>
        </p:spPr>
        <p:txBody>
          <a:bodyPr wrap="square" lIns="91440" tIns="45720" rIns="91440" bIns="45720">
            <a:spAutoFit/>
          </a:bodyPr>
          <a:lstStyle/>
          <a:p>
            <a:pPr algn="ctr"/>
            <a:r>
              <a:rPr lang="en-US" sz="5400" b="1" cap="none" spc="100" dirty="0" smtClean="0">
                <a:ln w="18000">
                  <a:solidFill>
                    <a:schemeClr val="accent1">
                      <a:satMod val="200000"/>
                      <a:tint val="72000"/>
                    </a:schemeClr>
                  </a:solidFill>
                  <a:prstDash val="solid"/>
                </a:ln>
                <a:solidFill>
                  <a:schemeClr val="accent1">
                    <a:lumMod val="50000"/>
                  </a:schemeClr>
                </a:solidFill>
                <a:effectLst>
                  <a:outerShdw blurRad="25000" dist="20000" dir="16020000" algn="tl">
                    <a:schemeClr val="accent1">
                      <a:satMod val="200000"/>
                      <a:shade val="1000"/>
                      <a:alpha val="60000"/>
                    </a:schemeClr>
                  </a:outerShdw>
                </a:effectLst>
                <a:latin typeface="Times New Roman" pitchFamily="18" charset="0"/>
                <a:cs typeface="Times New Roman" pitchFamily="18" charset="0"/>
              </a:rPr>
              <a:t>SUMMARY </a:t>
            </a:r>
          </a:p>
          <a:p>
            <a:pPr algn="ctr"/>
            <a:r>
              <a:rPr lang="en-US" sz="5400" b="1" cap="none" spc="100" dirty="0" smtClean="0">
                <a:ln w="18000">
                  <a:solidFill>
                    <a:schemeClr val="accent1">
                      <a:satMod val="200000"/>
                      <a:tint val="72000"/>
                    </a:schemeClr>
                  </a:solidFill>
                  <a:prstDash val="solid"/>
                </a:ln>
                <a:solidFill>
                  <a:schemeClr val="accent1">
                    <a:lumMod val="50000"/>
                  </a:schemeClr>
                </a:solidFill>
                <a:effectLst>
                  <a:outerShdw blurRad="25000" dist="20000" dir="16020000" algn="tl">
                    <a:schemeClr val="accent1">
                      <a:satMod val="200000"/>
                      <a:shade val="1000"/>
                      <a:alpha val="60000"/>
                    </a:schemeClr>
                  </a:outerShdw>
                </a:effectLst>
                <a:latin typeface="Times New Roman" pitchFamily="18" charset="0"/>
                <a:cs typeface="Times New Roman" pitchFamily="18" charset="0"/>
              </a:rPr>
              <a:t>AND</a:t>
            </a:r>
          </a:p>
          <a:p>
            <a:pPr algn="ctr"/>
            <a:r>
              <a:rPr lang="en-US" sz="5400" b="1" cap="none" spc="100" dirty="0" smtClean="0">
                <a:ln w="18000">
                  <a:solidFill>
                    <a:schemeClr val="accent1">
                      <a:satMod val="200000"/>
                      <a:tint val="72000"/>
                    </a:schemeClr>
                  </a:solidFill>
                  <a:prstDash val="solid"/>
                </a:ln>
                <a:solidFill>
                  <a:schemeClr val="accent1">
                    <a:lumMod val="50000"/>
                  </a:schemeClr>
                </a:solidFill>
                <a:effectLst>
                  <a:outerShdw blurRad="25000" dist="20000" dir="16020000" algn="tl">
                    <a:schemeClr val="accent1">
                      <a:satMod val="200000"/>
                      <a:shade val="1000"/>
                      <a:alpha val="60000"/>
                    </a:schemeClr>
                  </a:outerShdw>
                </a:effectLst>
                <a:latin typeface="Times New Roman" pitchFamily="18" charset="0"/>
                <a:cs typeface="Times New Roman" pitchFamily="18" charset="0"/>
              </a:rPr>
              <a:t> CONCLUSION</a:t>
            </a:r>
            <a:endParaRPr lang="en-IN" sz="5400" b="1" cap="none" spc="100" dirty="0">
              <a:ln w="18000">
                <a:solidFill>
                  <a:schemeClr val="accent1">
                    <a:satMod val="200000"/>
                    <a:tint val="72000"/>
                  </a:schemeClr>
                </a:solidFill>
                <a:prstDash val="solid"/>
              </a:ln>
              <a:solidFill>
                <a:schemeClr val="accent1">
                  <a:lumMod val="50000"/>
                </a:schemeClr>
              </a:solidFill>
              <a:effectLst>
                <a:outerShdw blurRad="25000" dist="20000" dir="16020000" algn="tl">
                  <a:schemeClr val="accent1">
                    <a:satMod val="200000"/>
                    <a:shade val="1000"/>
                    <a:alpha val="60000"/>
                  </a:schemeClr>
                </a:outerShdw>
              </a:effectLst>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66800"/>
            <a:ext cx="11049000" cy="5257800"/>
          </a:xfrm>
        </p:spPr>
        <p:txBody>
          <a:bodyPr>
            <a:normAutofit fontScale="92500" lnSpcReduction="10000"/>
          </a:bodyPr>
          <a:lstStyle/>
          <a:p>
            <a:pPr algn="just">
              <a:buFont typeface="Wingdings" pitchFamily="2" charset="2"/>
              <a:buChar char="Ø"/>
            </a:pPr>
            <a:r>
              <a:rPr lang="en-US" dirty="0" smtClean="0">
                <a:latin typeface="Times New Roman" pitchFamily="18" charset="0"/>
                <a:cs typeface="Times New Roman" pitchFamily="18" charset="0"/>
              </a:rPr>
              <a:t>Estimation of peak runoff rate is very important for design of hydrological structure. </a:t>
            </a:r>
          </a:p>
          <a:p>
            <a:pPr algn="just">
              <a:buNone/>
            </a:pPr>
            <a:endParaRPr lang="en-US" dirty="0" smtClean="0">
              <a:latin typeface="Times New Roman" pitchFamily="18" charset="0"/>
              <a:cs typeface="Times New Roman" pitchFamily="18" charset="0"/>
            </a:endParaRPr>
          </a:p>
          <a:p>
            <a:pPr algn="just">
              <a:buFont typeface="Wingdings" pitchFamily="2" charset="2"/>
              <a:buChar char="Ø"/>
            </a:pPr>
            <a:r>
              <a:rPr lang="en-US" dirty="0" smtClean="0">
                <a:latin typeface="Times New Roman" pitchFamily="18" charset="0"/>
                <a:cs typeface="Times New Roman" pitchFamily="18" charset="0"/>
              </a:rPr>
              <a:t>Estimation of runoff volume or runoff depth is one of the design parameters for irrigation storage structure</a:t>
            </a:r>
          </a:p>
          <a:p>
            <a:pPr algn="just">
              <a:buFont typeface="Wingdings" pitchFamily="2" charset="2"/>
              <a:buChar char="Ø"/>
            </a:pPr>
            <a:endParaRPr lang="en-US" dirty="0" smtClean="0">
              <a:latin typeface="Times New Roman" pitchFamily="18" charset="0"/>
              <a:cs typeface="Times New Roman" pitchFamily="18" charset="0"/>
            </a:endParaRPr>
          </a:p>
          <a:p>
            <a:pPr algn="just">
              <a:buFont typeface="Wingdings" pitchFamily="2" charset="2"/>
              <a:buChar char="Ø"/>
            </a:pPr>
            <a:r>
              <a:rPr lang="en-US" dirty="0" smtClean="0">
                <a:latin typeface="Times New Roman" pitchFamily="18" charset="0"/>
                <a:cs typeface="Times New Roman" pitchFamily="18" charset="0"/>
              </a:rPr>
              <a:t>Runoff plot is used for estimation of runoff volume and peak runoff rate</a:t>
            </a:r>
          </a:p>
          <a:p>
            <a:pPr algn="just">
              <a:buNone/>
            </a:pPr>
            <a:endParaRPr lang="en-US" dirty="0" smtClean="0">
              <a:latin typeface="Times New Roman" pitchFamily="18" charset="0"/>
              <a:cs typeface="Times New Roman" pitchFamily="18" charset="0"/>
            </a:endParaRPr>
          </a:p>
          <a:p>
            <a:pPr algn="just">
              <a:buFont typeface="Wingdings" pitchFamily="2" charset="2"/>
              <a:buChar char="Ø"/>
            </a:pPr>
            <a:r>
              <a:rPr lang="en-US" dirty="0" smtClean="0">
                <a:latin typeface="Times New Roman" pitchFamily="18" charset="0"/>
                <a:cs typeface="Times New Roman" pitchFamily="18" charset="0"/>
              </a:rPr>
              <a:t>Sometimes, this runoff plot is structured at remote location.</a:t>
            </a:r>
          </a:p>
          <a:p>
            <a:pPr algn="just">
              <a:buNone/>
            </a:pPr>
            <a:endParaRPr lang="en-US" dirty="0" smtClean="0">
              <a:latin typeface="Times New Roman" pitchFamily="18" charset="0"/>
              <a:cs typeface="Times New Roman" pitchFamily="18" charset="0"/>
            </a:endParaRPr>
          </a:p>
          <a:p>
            <a:pPr algn="just">
              <a:buFont typeface="Wingdings" pitchFamily="2" charset="2"/>
              <a:buChar char="Ø"/>
            </a:pPr>
            <a:r>
              <a:rPr lang="en-US" dirty="0" smtClean="0">
                <a:latin typeface="Times New Roman" pitchFamily="18" charset="0"/>
                <a:cs typeface="Times New Roman" pitchFamily="18" charset="0"/>
              </a:rPr>
              <a:t> It is very difficult to measure runoff depth in adverse weather condition and at night time. Smart Runoff measurement system is very useful in this type of condition.  </a:t>
            </a:r>
            <a:endParaRPr lang="en-IN" dirty="0" smtClean="0">
              <a:latin typeface="Times New Roman" pitchFamily="18" charset="0"/>
              <a:cs typeface="Times New Roman" pitchFamily="18" charset="0"/>
            </a:endParaRPr>
          </a:p>
          <a:p>
            <a:endParaRPr lang="en-IN" dirty="0"/>
          </a:p>
        </p:txBody>
      </p:sp>
      <p:sp>
        <p:nvSpPr>
          <p:cNvPr id="5" name="Rectangle 4"/>
          <p:cNvSpPr/>
          <p:nvPr/>
        </p:nvSpPr>
        <p:spPr>
          <a:xfrm>
            <a:off x="2971800" y="228600"/>
            <a:ext cx="6059672" cy="707886"/>
          </a:xfrm>
          <a:prstGeom prst="rect">
            <a:avLst/>
          </a:prstGeom>
        </p:spPr>
        <p:txBody>
          <a:bodyPr wrap="none">
            <a:spAutoFit/>
          </a:bodyPr>
          <a:lstStyle/>
          <a:p>
            <a:pPr algn="ctr"/>
            <a:r>
              <a:rPr lang="en-US" sz="4000" b="1" dirty="0" smtClean="0">
                <a:latin typeface="Times New Roman" pitchFamily="18" charset="0"/>
                <a:cs typeface="Times New Roman" pitchFamily="18" charset="0"/>
              </a:rPr>
              <a:t>Summary and Conclusion</a:t>
            </a:r>
            <a:endParaRPr lang="en-IN" sz="4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 y="457200"/>
            <a:ext cx="11811000" cy="6309420"/>
          </a:xfrm>
          <a:prstGeom prst="rect">
            <a:avLst/>
          </a:prstGeom>
        </p:spPr>
        <p:txBody>
          <a:bodyPr wrap="square">
            <a:spAutoFit/>
          </a:bodyPr>
          <a:lstStyle/>
          <a:p>
            <a:pPr algn="just"/>
            <a:r>
              <a:rPr lang="en-US" sz="2400" dirty="0" smtClean="0">
                <a:latin typeface="Times New Roman" pitchFamily="18" charset="0"/>
                <a:cs typeface="Times New Roman" pitchFamily="18" charset="0"/>
              </a:rPr>
              <a:t>The following conclusions were derived from the outcomes obtained through the development and evaluation of smart runoff measurement system</a:t>
            </a:r>
            <a:r>
              <a:rPr lang="en-US" sz="2000" dirty="0" smtClean="0"/>
              <a:t>:</a:t>
            </a:r>
          </a:p>
          <a:p>
            <a:pPr algn="just"/>
            <a:endParaRPr lang="en-IN" sz="2000" dirty="0" smtClean="0"/>
          </a:p>
          <a:p>
            <a:pPr marL="457200" indent="-457200" algn="just">
              <a:buFont typeface="+mj-lt"/>
              <a:buAutoNum type="arabicParenR"/>
            </a:pPr>
            <a:r>
              <a:rPr lang="en-US" sz="2400" dirty="0" smtClean="0">
                <a:latin typeface="Times New Roman" pitchFamily="18" charset="0"/>
                <a:cs typeface="Times New Roman" pitchFamily="18" charset="0"/>
              </a:rPr>
              <a:t>The </a:t>
            </a:r>
            <a:r>
              <a:rPr lang="en-US" sz="2400" dirty="0" err="1" smtClean="0">
                <a:latin typeface="Times New Roman" pitchFamily="18" charset="0"/>
                <a:cs typeface="Times New Roman" pitchFamily="18" charset="0"/>
              </a:rPr>
              <a:t>IoT</a:t>
            </a:r>
            <a:r>
              <a:rPr lang="en-US" sz="2400" dirty="0" smtClean="0">
                <a:latin typeface="Times New Roman" pitchFamily="18" charset="0"/>
                <a:cs typeface="Times New Roman" pitchFamily="18" charset="0"/>
              </a:rPr>
              <a:t> based developed smart runoff measurement system can be very cost effective and efficient system for the monitoring the runoff</a:t>
            </a:r>
          </a:p>
          <a:p>
            <a:pPr marL="457200" indent="-457200" algn="just">
              <a:buFont typeface="+mj-lt"/>
              <a:buAutoNum type="arabicParenR"/>
            </a:pPr>
            <a:r>
              <a:rPr lang="en-US" sz="2400" dirty="0" smtClean="0">
                <a:latin typeface="Times New Roman" pitchFamily="18" charset="0"/>
                <a:cs typeface="Times New Roman" pitchFamily="18" charset="0"/>
              </a:rPr>
              <a:t>The runoff data can be directly stored in cloud storage and obtained at our place for the further processes</a:t>
            </a:r>
          </a:p>
          <a:p>
            <a:pPr marL="457200" indent="-457200" algn="just">
              <a:buFont typeface="+mj-lt"/>
              <a:buAutoNum type="arabicParenR"/>
            </a:pPr>
            <a:endParaRPr lang="en-US" sz="2400" dirty="0" smtClean="0">
              <a:latin typeface="Times New Roman" pitchFamily="18" charset="0"/>
              <a:cs typeface="Times New Roman" pitchFamily="18" charset="0"/>
            </a:endParaRPr>
          </a:p>
          <a:p>
            <a:pPr marL="457200" indent="-457200" algn="just">
              <a:buFont typeface="+mj-lt"/>
              <a:buAutoNum type="arabicParenR"/>
            </a:pPr>
            <a:r>
              <a:rPr lang="en-US" sz="2400" dirty="0" smtClean="0">
                <a:latin typeface="Times New Roman" pitchFamily="18" charset="0"/>
                <a:cs typeface="Times New Roman" pitchFamily="18" charset="0"/>
              </a:rPr>
              <a:t>By using </a:t>
            </a:r>
            <a:r>
              <a:rPr lang="en-US" sz="2400" b="1" dirty="0" err="1" smtClean="0">
                <a:latin typeface="Times New Roman" pitchFamily="18" charset="0"/>
                <a:cs typeface="Times New Roman" pitchFamily="18" charset="0"/>
              </a:rPr>
              <a:t>NewPing</a:t>
            </a:r>
            <a:r>
              <a:rPr lang="en-US" sz="2400" b="1" dirty="0" smtClean="0">
                <a:latin typeface="Times New Roman" pitchFamily="18" charset="0"/>
                <a:cs typeface="Times New Roman" pitchFamily="18" charset="0"/>
              </a:rPr>
              <a:t> Library </a:t>
            </a:r>
            <a:r>
              <a:rPr lang="en-US" sz="2400" dirty="0" smtClean="0">
                <a:latin typeface="Times New Roman" pitchFamily="18" charset="0"/>
                <a:cs typeface="Times New Roman" pitchFamily="18" charset="0"/>
              </a:rPr>
              <a:t>mean absolute error and relative error is </a:t>
            </a:r>
            <a:r>
              <a:rPr lang="en-US" sz="2400" b="1" dirty="0" smtClean="0">
                <a:latin typeface="Times New Roman" pitchFamily="18" charset="0"/>
                <a:cs typeface="Times New Roman" pitchFamily="18" charset="0"/>
              </a:rPr>
              <a:t>4.5 mm</a:t>
            </a:r>
            <a:r>
              <a:rPr lang="en-US" sz="2400" dirty="0" smtClean="0">
                <a:latin typeface="Times New Roman" pitchFamily="18" charset="0"/>
                <a:cs typeface="Times New Roman" pitchFamily="18" charset="0"/>
              </a:rPr>
              <a:t> and </a:t>
            </a:r>
            <a:r>
              <a:rPr lang="en-US" sz="2400" b="1" dirty="0" smtClean="0">
                <a:latin typeface="Times New Roman" pitchFamily="18" charset="0"/>
                <a:cs typeface="Times New Roman" pitchFamily="18" charset="0"/>
              </a:rPr>
              <a:t>0.71%</a:t>
            </a:r>
            <a:r>
              <a:rPr lang="en-US" sz="2400" dirty="0" smtClean="0">
                <a:latin typeface="Times New Roman" pitchFamily="18" charset="0"/>
                <a:cs typeface="Times New Roman" pitchFamily="18" charset="0"/>
              </a:rPr>
              <a:t> of distance measured respectively</a:t>
            </a:r>
          </a:p>
          <a:p>
            <a:pPr marL="457200" indent="-457200" algn="just">
              <a:buFont typeface="+mj-lt"/>
              <a:buAutoNum type="arabicParenR"/>
            </a:pPr>
            <a:r>
              <a:rPr lang="en-US" sz="2400" dirty="0" smtClean="0">
                <a:latin typeface="Times New Roman" pitchFamily="18" charset="0"/>
                <a:cs typeface="Times New Roman" pitchFamily="18" charset="0"/>
              </a:rPr>
              <a:t>By using </a:t>
            </a:r>
            <a:r>
              <a:rPr lang="en-US" sz="2400" b="1" dirty="0" err="1" smtClean="0">
                <a:latin typeface="Times New Roman" pitchFamily="18" charset="0"/>
                <a:cs typeface="Times New Roman" pitchFamily="18" charset="0"/>
              </a:rPr>
              <a:t>NewPing</a:t>
            </a:r>
            <a:r>
              <a:rPr lang="en-US" sz="2400" b="1" dirty="0" smtClean="0">
                <a:latin typeface="Times New Roman" pitchFamily="18" charset="0"/>
                <a:cs typeface="Times New Roman" pitchFamily="18" charset="0"/>
              </a:rPr>
              <a:t> Library with iteration method </a:t>
            </a:r>
            <a:r>
              <a:rPr lang="en-US" sz="2400" dirty="0" smtClean="0">
                <a:latin typeface="Times New Roman" pitchFamily="18" charset="0"/>
                <a:cs typeface="Times New Roman" pitchFamily="18" charset="0"/>
              </a:rPr>
              <a:t>mean absolute error and relative error is </a:t>
            </a:r>
            <a:r>
              <a:rPr lang="en-US" sz="2400" b="1" dirty="0" smtClean="0">
                <a:latin typeface="Times New Roman" pitchFamily="18" charset="0"/>
                <a:cs typeface="Times New Roman" pitchFamily="18" charset="0"/>
              </a:rPr>
              <a:t>5.25 mm </a:t>
            </a:r>
            <a:r>
              <a:rPr lang="en-US" sz="2400" dirty="0" smtClean="0">
                <a:latin typeface="Times New Roman" pitchFamily="18" charset="0"/>
                <a:cs typeface="Times New Roman" pitchFamily="18" charset="0"/>
              </a:rPr>
              <a:t>and </a:t>
            </a:r>
            <a:r>
              <a:rPr lang="en-US" sz="2400" b="1" dirty="0" smtClean="0">
                <a:latin typeface="Times New Roman" pitchFamily="18" charset="0"/>
                <a:cs typeface="Times New Roman" pitchFamily="18" charset="0"/>
              </a:rPr>
              <a:t>0.97%</a:t>
            </a:r>
            <a:r>
              <a:rPr lang="en-US" sz="2400" dirty="0" smtClean="0">
                <a:latin typeface="Times New Roman" pitchFamily="18" charset="0"/>
                <a:cs typeface="Times New Roman" pitchFamily="18" charset="0"/>
              </a:rPr>
              <a:t> of distance measured respectively</a:t>
            </a:r>
          </a:p>
          <a:p>
            <a:pPr marL="457200" indent="-457200" algn="just">
              <a:buFont typeface="+mj-lt"/>
              <a:buAutoNum type="arabicParenR"/>
            </a:pPr>
            <a:r>
              <a:rPr lang="en-US" sz="2400" dirty="0" smtClean="0">
                <a:latin typeface="Times New Roman" pitchFamily="18" charset="0"/>
                <a:cs typeface="Times New Roman" pitchFamily="18" charset="0"/>
              </a:rPr>
              <a:t>By using </a:t>
            </a:r>
            <a:r>
              <a:rPr lang="en-US" sz="2400" b="1" dirty="0" err="1" smtClean="0">
                <a:latin typeface="Times New Roman" pitchFamily="18" charset="0"/>
                <a:cs typeface="Times New Roman" pitchFamily="18" charset="0"/>
              </a:rPr>
              <a:t>NewPing</a:t>
            </a:r>
            <a:r>
              <a:rPr lang="en-US" sz="2400" b="1" dirty="0" smtClean="0">
                <a:latin typeface="Times New Roman" pitchFamily="18" charset="0"/>
                <a:cs typeface="Times New Roman" pitchFamily="18" charset="0"/>
              </a:rPr>
              <a:t> Library with temperature effect equation method </a:t>
            </a:r>
            <a:r>
              <a:rPr lang="en-US" sz="2400" dirty="0" smtClean="0">
                <a:latin typeface="Times New Roman" pitchFamily="18" charset="0"/>
                <a:cs typeface="Times New Roman" pitchFamily="18" charset="0"/>
              </a:rPr>
              <a:t>mean absolute error and relative error is </a:t>
            </a:r>
            <a:r>
              <a:rPr lang="en-US" sz="2400" b="1" dirty="0" smtClean="0">
                <a:latin typeface="Times New Roman" pitchFamily="18" charset="0"/>
                <a:cs typeface="Times New Roman" pitchFamily="18" charset="0"/>
              </a:rPr>
              <a:t>3 mm </a:t>
            </a:r>
            <a:r>
              <a:rPr lang="en-US" sz="2400" dirty="0" smtClean="0">
                <a:latin typeface="Times New Roman" pitchFamily="18" charset="0"/>
                <a:cs typeface="Times New Roman" pitchFamily="18" charset="0"/>
              </a:rPr>
              <a:t>and </a:t>
            </a:r>
            <a:r>
              <a:rPr lang="en-US" sz="2400" b="1" dirty="0" smtClean="0">
                <a:latin typeface="Times New Roman" pitchFamily="18" charset="0"/>
                <a:cs typeface="Times New Roman" pitchFamily="18" charset="0"/>
              </a:rPr>
              <a:t>0.63%</a:t>
            </a:r>
            <a:r>
              <a:rPr lang="en-US" sz="2400" dirty="0" smtClean="0">
                <a:latin typeface="Times New Roman" pitchFamily="18" charset="0"/>
                <a:cs typeface="Times New Roman" pitchFamily="18" charset="0"/>
              </a:rPr>
              <a:t> of distance measured respectively</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	So, From above discussion it is recommended to use </a:t>
            </a:r>
            <a:r>
              <a:rPr lang="en-US" sz="2400" b="1" dirty="0" err="1" smtClean="0">
                <a:latin typeface="Times New Roman" pitchFamily="18" charset="0"/>
                <a:cs typeface="Times New Roman" pitchFamily="18" charset="0"/>
              </a:rPr>
              <a:t>NewPing</a:t>
            </a:r>
            <a:r>
              <a:rPr lang="en-US" sz="2400" b="1" dirty="0" smtClean="0">
                <a:latin typeface="Times New Roman" pitchFamily="18" charset="0"/>
                <a:cs typeface="Times New Roman" pitchFamily="18" charset="0"/>
              </a:rPr>
              <a:t> Library with temperature effect equation method</a:t>
            </a:r>
            <a:r>
              <a:rPr lang="en-US" sz="2400" dirty="0" smtClean="0">
                <a:latin typeface="Times New Roman" pitchFamily="18" charset="0"/>
                <a:cs typeface="Times New Roman" pitchFamily="18" charset="0"/>
              </a:rPr>
              <a:t> to measure distance using ultrasonic sensor.</a:t>
            </a:r>
            <a:endParaRPr lang="en-IN" sz="2400" dirty="0" smtClean="0">
              <a:latin typeface="Times New Roman" pitchFamily="18" charset="0"/>
              <a:cs typeface="Times New Roman" pitchFamily="18" charset="0"/>
            </a:endParaRPr>
          </a:p>
        </p:txBody>
      </p:sp>
      <p:sp>
        <p:nvSpPr>
          <p:cNvPr id="3" name="Rectangle 2"/>
          <p:cNvSpPr/>
          <p:nvPr/>
        </p:nvSpPr>
        <p:spPr>
          <a:xfrm>
            <a:off x="10363200" y="164068"/>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09394" y="2967335"/>
            <a:ext cx="5173211" cy="923330"/>
          </a:xfrm>
          <a:prstGeom prst="rect">
            <a:avLst/>
          </a:prstGeom>
          <a:noFill/>
        </p:spPr>
        <p:txBody>
          <a:bodyPr wrap="none" lIns="91440" tIns="45720" rIns="91440" bIns="45720">
            <a:spAutoFit/>
          </a:bodyPr>
          <a:lstStyle/>
          <a:p>
            <a:pPr algn="ctr"/>
            <a:r>
              <a:rPr lang="en-IN" sz="5400" b="1" cap="none" spc="100" dirty="0">
                <a:ln w="18000">
                  <a:solidFill>
                    <a:schemeClr val="accent1">
                      <a:satMod val="200000"/>
                      <a:tint val="72000"/>
                    </a:schemeClr>
                  </a:solidFill>
                  <a:prstDash val="solid"/>
                </a:ln>
                <a:solidFill>
                  <a:schemeClr val="accent1">
                    <a:lumMod val="50000"/>
                  </a:schemeClr>
                </a:solidFill>
                <a:effectLst>
                  <a:outerShdw blurRad="25000" dist="20000" dir="16020000" algn="tl">
                    <a:schemeClr val="accent1">
                      <a:satMod val="200000"/>
                      <a:shade val="1000"/>
                      <a:alpha val="60000"/>
                    </a:schemeClr>
                  </a:outerShdw>
                </a:effectLst>
                <a:latin typeface="Times New Roman" pitchFamily="18" charset="0"/>
                <a:cs typeface="Times New Roman" pitchFamily="18" charset="0"/>
              </a:rPr>
              <a:t>REFERENCES</a:t>
            </a:r>
            <a:r>
              <a:rPr lang="en-IN" sz="5400" b="1" cap="none" spc="100" dirty="0">
                <a:ln w="18000">
                  <a:solidFill>
                    <a:schemeClr val="accent1">
                      <a:satMod val="200000"/>
                      <a:tint val="72000"/>
                    </a:schemeClr>
                  </a:solidFill>
                  <a:prstDash val="solid"/>
                </a:ln>
                <a:solidFill>
                  <a:schemeClr val="accent1">
                    <a:lumMod val="50000"/>
                  </a:schemeClr>
                </a:solidFill>
                <a:effectLst>
                  <a:outerShdw blurRad="25000" dist="20000" dir="16020000" algn="tl">
                    <a:schemeClr val="accent1">
                      <a:satMod val="200000"/>
                      <a:shade val="1000"/>
                      <a:alpha val="60000"/>
                    </a:schemeClr>
                  </a:outerShdw>
                </a:effectLst>
                <a:latin typeface="Arial" pitchFamily="34" charset="0"/>
                <a:cs typeface="Arial" pitchFamily="34" charset="0"/>
              </a:rPr>
              <a:t> </a:t>
            </a:r>
            <a:endParaRPr lang="en-IN" sz="5400" b="1" cap="none" spc="100" dirty="0">
              <a:ln w="18000">
                <a:solidFill>
                  <a:schemeClr val="accent1">
                    <a:satMod val="200000"/>
                    <a:tint val="72000"/>
                  </a:schemeClr>
                </a:solidFill>
                <a:prstDash val="solid"/>
              </a:ln>
              <a:solidFill>
                <a:schemeClr val="accent1">
                  <a:lumMod val="50000"/>
                </a:schemeClr>
              </a:solidFill>
              <a:effectLst>
                <a:outerShdw blurRad="25000" dist="20000" dir="16020000" algn="tl">
                  <a:schemeClr val="accent1">
                    <a:satMod val="200000"/>
                    <a:shade val="1000"/>
                    <a:alpha val="60000"/>
                  </a:schemeClr>
                </a:outerShdw>
              </a:effectLst>
            </a:endParaRPr>
          </a:p>
        </p:txBody>
      </p:sp>
    </p:spTree>
    <p:extLst>
      <p:ext uri="{BB962C8B-B14F-4D97-AF65-F5344CB8AC3E}">
        <p14:creationId xmlns="" xmlns:p14="http://schemas.microsoft.com/office/powerpoint/2010/main" val="603562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81000"/>
            <a:ext cx="11353800" cy="5795963"/>
          </a:xfrm>
        </p:spPr>
        <p:txBody>
          <a:bodyPr>
            <a:noAutofit/>
          </a:bodyPr>
          <a:lstStyle/>
          <a:p>
            <a:pPr lvl="0" algn="just">
              <a:buNone/>
            </a:pPr>
            <a:r>
              <a:rPr lang="en-US" sz="2400" dirty="0" smtClean="0">
                <a:latin typeface="Times New Roman" pitchFamily="18" charset="0"/>
                <a:cs typeface="Times New Roman" pitchFamily="18" charset="0"/>
              </a:rPr>
              <a:t>Ritter, Michael E. 2006. The Physical Environment, an Introduction to Physical Geography, Prentice Hall. U.K.   </a:t>
            </a:r>
            <a:endParaRPr lang="en-IN" sz="2400" dirty="0" smtClean="0">
              <a:latin typeface="Times New Roman" pitchFamily="18" charset="0"/>
              <a:cs typeface="Times New Roman" pitchFamily="18" charset="0"/>
            </a:endParaRPr>
          </a:p>
          <a:p>
            <a:pPr lvl="0" algn="just">
              <a:buNone/>
            </a:pPr>
            <a:r>
              <a:rPr lang="en-US" sz="2400" dirty="0" err="1" smtClean="0">
                <a:latin typeface="Times New Roman" pitchFamily="18" charset="0"/>
                <a:cs typeface="Times New Roman" pitchFamily="18" charset="0"/>
              </a:rPr>
              <a:t>Oza</a:t>
            </a:r>
            <a:r>
              <a:rPr lang="en-US" sz="2400" dirty="0" smtClean="0">
                <a:latin typeface="Times New Roman" pitchFamily="18" charset="0"/>
                <a:cs typeface="Times New Roman" pitchFamily="18" charset="0"/>
              </a:rPr>
              <a:t>, K.P. 2018 Effect of different cropping pattern on runoff and soil loss for </a:t>
            </a:r>
            <a:r>
              <a:rPr lang="en-US" sz="2400" dirty="0" err="1" smtClean="0">
                <a:latin typeface="Times New Roman" pitchFamily="18" charset="0"/>
                <a:cs typeface="Times New Roman" pitchFamily="18" charset="0"/>
              </a:rPr>
              <a:t>junagadh</a:t>
            </a:r>
            <a:r>
              <a:rPr lang="en-US" sz="2400" dirty="0" smtClean="0">
                <a:latin typeface="Times New Roman" pitchFamily="18" charset="0"/>
                <a:cs typeface="Times New Roman" pitchFamily="18" charset="0"/>
              </a:rPr>
              <a:t> region. M. Tech. thesis, CAET, JAU, Junagadh, Gujarat, India.</a:t>
            </a:r>
            <a:endParaRPr lang="en-IN" sz="2400" dirty="0" smtClean="0">
              <a:latin typeface="Times New Roman" pitchFamily="18" charset="0"/>
              <a:cs typeface="Times New Roman" pitchFamily="18" charset="0"/>
            </a:endParaRPr>
          </a:p>
          <a:p>
            <a:pPr lvl="0" algn="just">
              <a:buNone/>
            </a:pPr>
            <a:r>
              <a:rPr lang="en-US" sz="2400" dirty="0" smtClean="0">
                <a:latin typeface="Times New Roman" pitchFamily="18" charset="0"/>
                <a:cs typeface="Times New Roman" pitchFamily="18" charset="0"/>
              </a:rPr>
              <a:t>Sherman and </a:t>
            </a:r>
            <a:r>
              <a:rPr lang="en-US" sz="2400" dirty="0" err="1" smtClean="0">
                <a:latin typeface="Times New Roman" pitchFamily="18" charset="0"/>
                <a:cs typeface="Times New Roman" pitchFamily="18" charset="0"/>
              </a:rPr>
              <a:t>Mockus</a:t>
            </a:r>
            <a:r>
              <a:rPr lang="en-US" sz="2400" dirty="0" smtClean="0">
                <a:latin typeface="Times New Roman" pitchFamily="18" charset="0"/>
                <a:cs typeface="Times New Roman" pitchFamily="18" charset="0"/>
              </a:rPr>
              <a:t> V. 1949. Estimation of total (and peak rates of) surface runoff for individual storms. Exhibit an in Appendix B, Interim Survey Report (Neosho) River Watershed USDA, Washington DC. </a:t>
            </a:r>
            <a:endParaRPr lang="en-IN" sz="2400" dirty="0" smtClean="0">
              <a:latin typeface="Times New Roman" pitchFamily="18" charset="0"/>
              <a:cs typeface="Times New Roman" pitchFamily="18" charset="0"/>
            </a:endParaRPr>
          </a:p>
          <a:p>
            <a:pPr lvl="0" algn="just">
              <a:buNone/>
            </a:pPr>
            <a:r>
              <a:rPr lang="en-US" sz="2400" dirty="0" smtClean="0">
                <a:latin typeface="Times New Roman" pitchFamily="18" charset="0"/>
                <a:cs typeface="Times New Roman" pitchFamily="18" charset="0"/>
              </a:rPr>
              <a:t>Wendt. R. C.; </a:t>
            </a:r>
            <a:r>
              <a:rPr lang="en-US" sz="2400" dirty="0" err="1" smtClean="0">
                <a:latin typeface="Times New Roman" pitchFamily="18" charset="0"/>
                <a:cs typeface="Times New Roman" pitchFamily="18" charset="0"/>
              </a:rPr>
              <a:t>Alberts</a:t>
            </a:r>
            <a:r>
              <a:rPr lang="en-US" sz="2400" dirty="0" smtClean="0">
                <a:latin typeface="Times New Roman" pitchFamily="18" charset="0"/>
                <a:cs typeface="Times New Roman" pitchFamily="18" charset="0"/>
              </a:rPr>
              <a:t>, E. E. and </a:t>
            </a:r>
            <a:r>
              <a:rPr lang="en-US" sz="2400" dirty="0" err="1" smtClean="0">
                <a:latin typeface="Times New Roman" pitchFamily="18" charset="0"/>
                <a:cs typeface="Times New Roman" pitchFamily="18" charset="0"/>
              </a:rPr>
              <a:t>Hjelmfelt</a:t>
            </a:r>
            <a:r>
              <a:rPr lang="en-US" sz="2400" dirty="0" smtClean="0">
                <a:latin typeface="Times New Roman" pitchFamily="18" charset="0"/>
                <a:cs typeface="Times New Roman" pitchFamily="18" charset="0"/>
              </a:rPr>
              <a:t>, A. T. 1986. Variability of runoff and soil loss from fallow experimental plots. Soil Science Society of America Journal. 50(3): 730-736.</a:t>
            </a:r>
            <a:endParaRPr lang="en-IN" sz="2400" dirty="0" smtClean="0">
              <a:latin typeface="Times New Roman" pitchFamily="18" charset="0"/>
              <a:cs typeface="Times New Roman" pitchFamily="18" charset="0"/>
            </a:endParaRPr>
          </a:p>
          <a:p>
            <a:pPr lvl="0" algn="just">
              <a:buNone/>
            </a:pPr>
            <a:r>
              <a:rPr lang="en-US" sz="2400" dirty="0" err="1" smtClean="0">
                <a:latin typeface="Times New Roman" pitchFamily="18" charset="0"/>
                <a:cs typeface="Times New Roman" pitchFamily="18" charset="0"/>
              </a:rPr>
              <a:t>Balvanshi</a:t>
            </a:r>
            <a:r>
              <a:rPr lang="en-US" sz="2400" dirty="0" smtClean="0">
                <a:latin typeface="Times New Roman" pitchFamily="18" charset="0"/>
                <a:cs typeface="Times New Roman" pitchFamily="18" charset="0"/>
              </a:rPr>
              <a:t>, A. and Tiwari, H. L. 2014. A comprehensive review of runoff estimation by the curve number method. International Journal of Innovative Research in Science, Engineering and Technology. 3: 432-438.</a:t>
            </a:r>
            <a:endParaRPr lang="en-IN" sz="2400" dirty="0" smtClean="0">
              <a:latin typeface="Times New Roman" pitchFamily="18" charset="0"/>
              <a:cs typeface="Times New Roman" pitchFamily="18" charset="0"/>
            </a:endParaRPr>
          </a:p>
          <a:p>
            <a:pPr lvl="0" algn="just">
              <a:buNone/>
            </a:pPr>
            <a:r>
              <a:rPr lang="en-US" sz="2400" dirty="0" err="1" smtClean="0">
                <a:latin typeface="Times New Roman" pitchFamily="18" charset="0"/>
                <a:cs typeface="Times New Roman" pitchFamily="18" charset="0"/>
              </a:rPr>
              <a:t>Chaudhary</a:t>
            </a:r>
            <a:r>
              <a:rPr lang="en-US" sz="2400" dirty="0" smtClean="0">
                <a:latin typeface="Times New Roman" pitchFamily="18" charset="0"/>
                <a:cs typeface="Times New Roman" pitchFamily="18" charset="0"/>
              </a:rPr>
              <a:t>, A.; </a:t>
            </a:r>
            <a:r>
              <a:rPr lang="en-US" sz="2400" dirty="0" err="1" smtClean="0">
                <a:latin typeface="Times New Roman" pitchFamily="18" charset="0"/>
                <a:cs typeface="Times New Roman" pitchFamily="18" charset="0"/>
              </a:rPr>
              <a:t>Mishra</a:t>
            </a:r>
            <a:r>
              <a:rPr lang="en-US" sz="2400" dirty="0" smtClean="0">
                <a:latin typeface="Times New Roman" pitchFamily="18" charset="0"/>
                <a:cs typeface="Times New Roman" pitchFamily="18" charset="0"/>
              </a:rPr>
              <a:t>, S. K. and </a:t>
            </a:r>
            <a:r>
              <a:rPr lang="en-US" sz="2400" dirty="0" err="1" smtClean="0">
                <a:latin typeface="Times New Roman" pitchFamily="18" charset="0"/>
                <a:cs typeface="Times New Roman" pitchFamily="18" charset="0"/>
              </a:rPr>
              <a:t>Pandey</a:t>
            </a:r>
            <a:r>
              <a:rPr lang="en-US" sz="2400" dirty="0" smtClean="0">
                <a:latin typeface="Times New Roman" pitchFamily="18" charset="0"/>
                <a:cs typeface="Times New Roman" pitchFamily="18" charset="0"/>
              </a:rPr>
              <a:t> A. 2013. Experimental verification of the effect of slope on runoff and curve numbers. Journal of Indian Water Resource Soc. 33(1): 40-46.</a:t>
            </a:r>
            <a:endParaRPr lang="en-IN" sz="2400" dirty="0" smtClean="0">
              <a:latin typeface="Times New Roman" pitchFamily="18" charset="0"/>
              <a:cs typeface="Times New Roman" pitchFamily="18" charset="0"/>
            </a:endParaRPr>
          </a:p>
          <a:p>
            <a:pPr algn="just">
              <a:buNone/>
            </a:pPr>
            <a:endParaRPr lang="en-IN"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11277600" cy="6172200"/>
          </a:xfrm>
        </p:spPr>
        <p:txBody>
          <a:bodyPr>
            <a:noAutofit/>
          </a:bodyPr>
          <a:lstStyle/>
          <a:p>
            <a:pPr algn="just">
              <a:buNone/>
            </a:pPr>
            <a:r>
              <a:rPr lang="en-US" sz="2400" dirty="0" smtClean="0">
                <a:latin typeface="Times New Roman" pitchFamily="18" charset="0"/>
                <a:cs typeface="Times New Roman" pitchFamily="18" charset="0"/>
              </a:rPr>
              <a:t>R. D. Stewart.; Z. Liu2.;  D. E. Rupp3.;  C. W. Higgins2. and J. S. Selker2. 2014 A new instrument to measure plot-scale runoff. Published in </a:t>
            </a:r>
            <a:r>
              <a:rPr lang="en-US" sz="2400" dirty="0" err="1" smtClean="0">
                <a:latin typeface="Times New Roman" pitchFamily="18" charset="0"/>
                <a:cs typeface="Times New Roman" pitchFamily="18" charset="0"/>
              </a:rPr>
              <a:t>Geosci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Instrum</a:t>
            </a:r>
            <a:r>
              <a:rPr lang="en-US" sz="2400" dirty="0" smtClean="0">
                <a:latin typeface="Times New Roman" pitchFamily="18" charset="0"/>
                <a:cs typeface="Times New Roman" pitchFamily="18" charset="0"/>
              </a:rPr>
              <a:t>. Method. Data Syst.</a:t>
            </a:r>
            <a:endParaRPr lang="en-IN" sz="2400" dirty="0" smtClean="0">
              <a:latin typeface="Times New Roman" pitchFamily="18" charset="0"/>
              <a:cs typeface="Times New Roman" pitchFamily="18" charset="0"/>
            </a:endParaRPr>
          </a:p>
          <a:p>
            <a:pPr algn="just">
              <a:buNone/>
            </a:pPr>
            <a:r>
              <a:rPr lang="en-US" sz="2400" dirty="0" smtClean="0">
                <a:latin typeface="Times New Roman" pitchFamily="18" charset="0"/>
                <a:cs typeface="Times New Roman" pitchFamily="18" charset="0"/>
              </a:rPr>
              <a:t>J. S. Cao.; W. J. Zhang. and Y. Q. </a:t>
            </a:r>
            <a:r>
              <a:rPr lang="en-US" sz="2400" dirty="0" err="1" smtClean="0">
                <a:latin typeface="Times New Roman" pitchFamily="18" charset="0"/>
                <a:cs typeface="Times New Roman" pitchFamily="18" charset="0"/>
              </a:rPr>
              <a:t>Qi</a:t>
            </a:r>
            <a:r>
              <a:rPr lang="en-US" sz="2400" dirty="0" smtClean="0">
                <a:latin typeface="Times New Roman" pitchFamily="18" charset="0"/>
                <a:cs typeface="Times New Roman" pitchFamily="18" charset="0"/>
              </a:rPr>
              <a:t>. An automatic slope runoff system sediment and flow monitoring system. Applied Engineering in Agriculture Vol. 30(1): 5-9</a:t>
            </a:r>
            <a:endParaRPr lang="en-IN" sz="2400" dirty="0" smtClean="0">
              <a:latin typeface="Times New Roman" pitchFamily="18" charset="0"/>
              <a:cs typeface="Times New Roman" pitchFamily="18" charset="0"/>
            </a:endParaRPr>
          </a:p>
          <a:p>
            <a:pPr algn="just">
              <a:buNone/>
            </a:pPr>
            <a:r>
              <a:rPr lang="en-US" sz="2400" dirty="0" smtClean="0">
                <a:latin typeface="Times New Roman" pitchFamily="18" charset="0"/>
                <a:cs typeface="Times New Roman" pitchFamily="18" charset="0"/>
              </a:rPr>
              <a:t>Li J. </a:t>
            </a:r>
            <a:r>
              <a:rPr lang="en-US" sz="2400" dirty="0" err="1" smtClean="0">
                <a:latin typeface="Times New Roman" pitchFamily="18" charset="0"/>
                <a:cs typeface="Times New Roman" pitchFamily="18" charset="0"/>
              </a:rPr>
              <a:t>Gu</a:t>
            </a:r>
            <a:r>
              <a:rPr lang="en-US" sz="2400" dirty="0" smtClean="0">
                <a:latin typeface="Times New Roman" pitchFamily="18" charset="0"/>
                <a:cs typeface="Times New Roman" pitchFamily="18" charset="0"/>
              </a:rPr>
              <a:t> W.; Yuan H. (2016) Research on 1OT Technology Applied to Intelligent Agriculture. In: Huang B Yao Y (</a:t>
            </a:r>
            <a:r>
              <a:rPr lang="en-US" sz="2400" dirty="0" err="1" smtClean="0">
                <a:latin typeface="Times New Roman" pitchFamily="18" charset="0"/>
                <a:cs typeface="Times New Roman" pitchFamily="18" charset="0"/>
              </a:rPr>
              <a:t>eds</a:t>
            </a:r>
            <a:r>
              <a:rPr lang="en-US" sz="2400" dirty="0" smtClean="0">
                <a:latin typeface="Times New Roman" pitchFamily="18" charset="0"/>
                <a:cs typeface="Times New Roman" pitchFamily="18" charset="0"/>
              </a:rPr>
              <a:t>) Proceedings of the 5th International Conference on Electrical Engineering and Automatic Control. Lecture Notes in Electrical Engineering </a:t>
            </a:r>
            <a:r>
              <a:rPr lang="en-US" sz="2400" dirty="0" err="1" smtClean="0">
                <a:latin typeface="Times New Roman" pitchFamily="18" charset="0"/>
                <a:cs typeface="Times New Roman" pitchFamily="18" charset="0"/>
              </a:rPr>
              <a:t>vel</a:t>
            </a:r>
            <a:r>
              <a:rPr lang="en-US" sz="2400" dirty="0" smtClean="0">
                <a:latin typeface="Times New Roman" pitchFamily="18" charset="0"/>
                <a:cs typeface="Times New Roman" pitchFamily="18" charset="0"/>
              </a:rPr>
              <a:t> 367 Springer Berlin Heidelberg</a:t>
            </a:r>
            <a:endParaRPr lang="en-IN" sz="2400" dirty="0" smtClean="0">
              <a:latin typeface="Times New Roman" pitchFamily="18" charset="0"/>
              <a:cs typeface="Times New Roman" pitchFamily="18" charset="0"/>
            </a:endParaRPr>
          </a:p>
          <a:p>
            <a:pPr algn="just">
              <a:buNone/>
            </a:pPr>
            <a:r>
              <a:rPr lang="en-US" sz="2400" dirty="0" err="1" smtClean="0">
                <a:latin typeface="Times New Roman" pitchFamily="18" charset="0"/>
                <a:cs typeface="Times New Roman" pitchFamily="18" charset="0"/>
              </a:rPr>
              <a:t>Mohanraj</a:t>
            </a:r>
            <a:r>
              <a:rPr lang="en-US" sz="2400" dirty="0" smtClean="0">
                <a:latin typeface="Times New Roman" pitchFamily="18" charset="0"/>
                <a:cs typeface="Times New Roman" pitchFamily="18" charset="0"/>
              </a:rPr>
              <a:t> I*a .; </a:t>
            </a:r>
            <a:r>
              <a:rPr lang="en-US" sz="2400" dirty="0" err="1" smtClean="0">
                <a:latin typeface="Times New Roman" pitchFamily="18" charset="0"/>
                <a:cs typeface="Times New Roman" pitchFamily="18" charset="0"/>
              </a:rPr>
              <a:t>Kirthika</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Ashokumarb</a:t>
            </a:r>
            <a:r>
              <a:rPr lang="en-US" sz="2400" dirty="0" smtClean="0">
                <a:latin typeface="Times New Roman" pitchFamily="18" charset="0"/>
                <a:cs typeface="Times New Roman" pitchFamily="18" charset="0"/>
              </a:rPr>
              <a:t>. and </a:t>
            </a:r>
            <a:r>
              <a:rPr lang="en-US" sz="2400" dirty="0" err="1" smtClean="0">
                <a:latin typeface="Times New Roman" pitchFamily="18" charset="0"/>
                <a:cs typeface="Times New Roman" pitchFamily="18" charset="0"/>
              </a:rPr>
              <a:t>Naren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Jc</a:t>
            </a:r>
            <a:r>
              <a:rPr lang="en-US" sz="2400" dirty="0" smtClean="0">
                <a:latin typeface="Times New Roman" pitchFamily="18" charset="0"/>
                <a:cs typeface="Times New Roman" pitchFamily="18" charset="0"/>
              </a:rPr>
              <a:t>. 2016. Field Monitoring and Automation using IOT in Agriculture Domain. </a:t>
            </a:r>
            <a:r>
              <a:rPr lang="en-US" sz="2400" dirty="0" err="1" smtClean="0">
                <a:latin typeface="Times New Roman" pitchFamily="18" charset="0"/>
                <a:cs typeface="Times New Roman" pitchFamily="18" charset="0"/>
              </a:rPr>
              <a:t>Procedia</a:t>
            </a:r>
            <a:r>
              <a:rPr lang="en-US" sz="2400" dirty="0" smtClean="0">
                <a:latin typeface="Times New Roman" pitchFamily="18" charset="0"/>
                <a:cs typeface="Times New Roman" pitchFamily="18" charset="0"/>
              </a:rPr>
              <a:t> Computer Science vol.93:931-939</a:t>
            </a:r>
            <a:endParaRPr lang="en-IN" sz="2400" dirty="0" smtClean="0">
              <a:latin typeface="Times New Roman" pitchFamily="18" charset="0"/>
              <a:cs typeface="Times New Roman" pitchFamily="18" charset="0"/>
            </a:endParaRPr>
          </a:p>
          <a:p>
            <a:pPr algn="just">
              <a:buNone/>
            </a:pPr>
            <a:r>
              <a:rPr lang="en-US" sz="2400" dirty="0" err="1" smtClean="0">
                <a:latin typeface="Times New Roman" pitchFamily="18" charset="0"/>
                <a:cs typeface="Times New Roman" pitchFamily="18" charset="0"/>
              </a:rPr>
              <a:t>Kirtan</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Gopal</a:t>
            </a:r>
            <a:r>
              <a:rPr lang="en-US" sz="2400" dirty="0" smtClean="0">
                <a:latin typeface="Times New Roman" pitchFamily="18" charset="0"/>
                <a:cs typeface="Times New Roman" pitchFamily="18" charset="0"/>
              </a:rPr>
              <a:t> Panda.; Deepak </a:t>
            </a:r>
            <a:r>
              <a:rPr lang="en-US" sz="2400" dirty="0" err="1" smtClean="0">
                <a:latin typeface="Times New Roman" pitchFamily="18" charset="0"/>
                <a:cs typeface="Times New Roman" pitchFamily="18" charset="0"/>
              </a:rPr>
              <a:t>Agrawal</a:t>
            </a:r>
            <a:r>
              <a:rPr lang="en-US" sz="2400" dirty="0" smtClean="0">
                <a:latin typeface="Times New Roman" pitchFamily="18" charset="0"/>
                <a:cs typeface="Times New Roman" pitchFamily="18" charset="0"/>
              </a:rPr>
              <a:t>.; Arcade </a:t>
            </a:r>
            <a:r>
              <a:rPr lang="en-US" sz="2400" dirty="0" err="1" smtClean="0">
                <a:latin typeface="Times New Roman" pitchFamily="18" charset="0"/>
                <a:cs typeface="Times New Roman" pitchFamily="18" charset="0"/>
              </a:rPr>
              <a:t>Nshimiyimana</a:t>
            </a:r>
            <a:r>
              <a:rPr lang="en-US" sz="2400" dirty="0" smtClean="0">
                <a:latin typeface="Times New Roman" pitchFamily="18" charset="0"/>
                <a:cs typeface="Times New Roman" pitchFamily="18" charset="0"/>
              </a:rPr>
              <a:t>. and </a:t>
            </a:r>
            <a:r>
              <a:rPr lang="en-US" sz="2400" dirty="0" err="1" smtClean="0">
                <a:latin typeface="Times New Roman" pitchFamily="18" charset="0"/>
                <a:cs typeface="Times New Roman" pitchFamily="18" charset="0"/>
              </a:rPr>
              <a:t>Ashraf</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Hossain</a:t>
            </a:r>
            <a:r>
              <a:rPr lang="en-US" sz="2400" dirty="0" smtClean="0">
                <a:latin typeface="Times New Roman" pitchFamily="18" charset="0"/>
                <a:cs typeface="Times New Roman" pitchFamily="18" charset="0"/>
              </a:rPr>
              <a:t>. 2016 Effects of environment on accuracy of ultrasonic sensor operates in millimeter range. Department of Electronic and Communication Engineering, National Institute of Technology, </a:t>
            </a:r>
            <a:r>
              <a:rPr lang="en-US" sz="2400" dirty="0" err="1" smtClean="0">
                <a:latin typeface="Times New Roman" pitchFamily="18" charset="0"/>
                <a:cs typeface="Times New Roman" pitchFamily="18" charset="0"/>
              </a:rPr>
              <a:t>Silchar</a:t>
            </a:r>
            <a:r>
              <a:rPr lang="en-US" sz="2400" dirty="0" smtClean="0">
                <a:latin typeface="Times New Roman" pitchFamily="18" charset="0"/>
                <a:cs typeface="Times New Roman" pitchFamily="18" charset="0"/>
              </a:rPr>
              <a:t>, Assam, India.</a:t>
            </a:r>
            <a:endParaRPr lang="en-IN" sz="2400"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050" y="2160587"/>
            <a:ext cx="10515600" cy="2411413"/>
          </a:xfrm>
        </p:spPr>
        <p:txBody>
          <a:bodyPr>
            <a:noAutofit/>
          </a:bodyPr>
          <a:lstStyle/>
          <a:p>
            <a:pPr algn="ctr"/>
            <a:r>
              <a:rPr lang="en-IN" sz="11500" dirty="0" smtClean="0">
                <a:latin typeface="Maiandra GD" pitchFamily="34" charset="0"/>
              </a:rPr>
              <a:t>THANK</a:t>
            </a:r>
            <a:br>
              <a:rPr lang="en-IN" sz="11500" dirty="0" smtClean="0">
                <a:latin typeface="Maiandra GD" pitchFamily="34" charset="0"/>
              </a:rPr>
            </a:br>
            <a:r>
              <a:rPr lang="en-IN" sz="11500" dirty="0" smtClean="0">
                <a:latin typeface="Maiandra GD" pitchFamily="34" charset="0"/>
              </a:rPr>
              <a:t>You</a:t>
            </a:r>
            <a:endParaRPr lang="en-IN" sz="11500" dirty="0">
              <a:latin typeface="Maiandra GD"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4163"/>
            <a:ext cx="10515600" cy="972637"/>
          </a:xfrm>
        </p:spPr>
        <p:txBody>
          <a:bodyPr>
            <a:normAutofit/>
          </a:bodyPr>
          <a:lstStyle/>
          <a:p>
            <a:pPr algn="r"/>
            <a:r>
              <a:rPr lang="en-US" sz="2000" b="1" dirty="0" smtClean="0">
                <a:latin typeface="Times New Roman" panose="02020603050405020304" pitchFamily="18" charset="0"/>
                <a:cs typeface="Times New Roman" panose="02020603050405020304" pitchFamily="18" charset="0"/>
              </a:rPr>
              <a:t>( continue..)</a:t>
            </a:r>
            <a:endParaRPr lang="en-US" sz="2000" dirty="0"/>
          </a:p>
        </p:txBody>
      </p:sp>
      <p:sp>
        <p:nvSpPr>
          <p:cNvPr id="3" name="Content Placeholder 2"/>
          <p:cNvSpPr>
            <a:spLocks noGrp="1"/>
          </p:cNvSpPr>
          <p:nvPr>
            <p:ph idx="1"/>
          </p:nvPr>
        </p:nvSpPr>
        <p:spPr>
          <a:xfrm>
            <a:off x="0" y="1295400"/>
            <a:ext cx="4648200" cy="609600"/>
          </a:xfrm>
        </p:spPr>
        <p:txBody>
          <a:bodyPr>
            <a:normAutofit/>
          </a:bodyPr>
          <a:lstStyle/>
          <a:p>
            <a:pPr>
              <a:buFont typeface="Wingdings" pitchFamily="2" charset="2"/>
              <a:buChar char="Ø"/>
            </a:pPr>
            <a:r>
              <a:rPr lang="en-IN" dirty="0" err="1" smtClean="0">
                <a:latin typeface="Times New Roman" panose="02020603050405020304" pitchFamily="18" charset="0"/>
                <a:cs typeface="Times New Roman" panose="02020603050405020304" pitchFamily="18" charset="0"/>
              </a:rPr>
              <a:t>IoT</a:t>
            </a:r>
            <a:r>
              <a:rPr lang="en-IN" dirty="0" smtClean="0">
                <a:latin typeface="Times New Roman" panose="02020603050405020304" pitchFamily="18" charset="0"/>
                <a:cs typeface="Times New Roman" panose="02020603050405020304" pitchFamily="18" charset="0"/>
              </a:rPr>
              <a:t> me</a:t>
            </a:r>
            <a:r>
              <a:rPr lang="en-US" dirty="0" smtClean="0">
                <a:latin typeface="Times New Roman" panose="02020603050405020304" pitchFamily="18" charset="0"/>
                <a:cs typeface="Times New Roman" panose="02020603050405020304" pitchFamily="18" charset="0"/>
              </a:rPr>
              <a:t>an </a:t>
            </a:r>
            <a:r>
              <a:rPr lang="en-US" b="1" dirty="0" smtClean="0">
                <a:latin typeface="Times New Roman" panose="02020603050405020304" pitchFamily="18" charset="0"/>
                <a:cs typeface="Times New Roman" panose="02020603050405020304" pitchFamily="18" charset="0"/>
              </a:rPr>
              <a:t>internet of things </a:t>
            </a:r>
          </a:p>
        </p:txBody>
      </p:sp>
      <p:pic>
        <p:nvPicPr>
          <p:cNvPr id="47106" name="Picture 2" descr="C:\Users\Admin\Desktop\nikunj\image.png"/>
          <p:cNvPicPr>
            <a:picLocks noChangeAspect="1" noChangeArrowheads="1"/>
          </p:cNvPicPr>
          <p:nvPr/>
        </p:nvPicPr>
        <p:blipFill>
          <a:blip r:embed="rId2" cstate="print"/>
          <a:srcRect/>
          <a:stretch>
            <a:fillRect/>
          </a:stretch>
        </p:blipFill>
        <p:spPr bwMode="auto">
          <a:xfrm>
            <a:off x="5486400" y="1447800"/>
            <a:ext cx="6705600" cy="4495800"/>
          </a:xfrm>
          <a:prstGeom prst="rect">
            <a:avLst/>
          </a:prstGeom>
          <a:noFill/>
        </p:spPr>
      </p:pic>
      <p:sp>
        <p:nvSpPr>
          <p:cNvPr id="7" name="Rectangle 6"/>
          <p:cNvSpPr/>
          <p:nvPr/>
        </p:nvSpPr>
        <p:spPr>
          <a:xfrm>
            <a:off x="0" y="2454057"/>
            <a:ext cx="5410200" cy="3108543"/>
          </a:xfrm>
          <a:prstGeom prst="rect">
            <a:avLst/>
          </a:prstGeom>
        </p:spPr>
        <p:txBody>
          <a:bodyPr wrap="square">
            <a:spAutoFit/>
          </a:bodyPr>
          <a:lstStyle/>
          <a:p>
            <a:pPr algn="just">
              <a:buFont typeface="Wingdings" pitchFamily="2" charset="2"/>
              <a:buChar char="Ø"/>
            </a:pPr>
            <a:r>
              <a:rPr lang="en-IN" sz="2800" dirty="0" err="1" smtClean="0">
                <a:latin typeface="Times New Roman" panose="02020603050405020304" pitchFamily="18" charset="0"/>
                <a:cs typeface="Times New Roman" panose="02020603050405020304" pitchFamily="18" charset="0"/>
              </a:rPr>
              <a:t>IoT</a:t>
            </a:r>
            <a:r>
              <a:rPr lang="en-IN" sz="2800" dirty="0" smtClean="0">
                <a:latin typeface="Times New Roman" panose="02020603050405020304" pitchFamily="18" charset="0"/>
                <a:cs typeface="Times New Roman" panose="02020603050405020304" pitchFamily="18" charset="0"/>
              </a:rPr>
              <a:t> is simply the </a:t>
            </a:r>
            <a:r>
              <a:rPr lang="en-IN" sz="2800" b="1" dirty="0" smtClean="0">
                <a:latin typeface="Times New Roman" panose="02020603050405020304" pitchFamily="18" charset="0"/>
                <a:cs typeface="Times New Roman" panose="02020603050405020304" pitchFamily="18" charset="0"/>
              </a:rPr>
              <a:t>network of interconnected things or devices </a:t>
            </a:r>
            <a:r>
              <a:rPr lang="en-IN" sz="2800" dirty="0" smtClean="0">
                <a:latin typeface="Times New Roman" panose="02020603050405020304" pitchFamily="18" charset="0"/>
                <a:cs typeface="Times New Roman" panose="02020603050405020304" pitchFamily="18" charset="0"/>
              </a:rPr>
              <a:t>which </a:t>
            </a:r>
            <a:r>
              <a:rPr lang="en-US" sz="2800" dirty="0" smtClean="0">
                <a:latin typeface="Times New Roman" panose="02020603050405020304" pitchFamily="18" charset="0"/>
                <a:cs typeface="Times New Roman" panose="02020603050405020304" pitchFamily="18" charset="0"/>
              </a:rPr>
              <a:t>are embedded with sensors, software, network connectivity and necessary electronics that enables them to </a:t>
            </a:r>
            <a:r>
              <a:rPr lang="en-US" sz="2800" b="1" dirty="0" smtClean="0">
                <a:latin typeface="Times New Roman" panose="02020603050405020304" pitchFamily="18" charset="0"/>
                <a:cs typeface="Times New Roman" panose="02020603050405020304" pitchFamily="18" charset="0"/>
              </a:rPr>
              <a:t>collect</a:t>
            </a:r>
            <a:r>
              <a:rPr lang="en-US" sz="2800" dirty="0" smtClean="0">
                <a:latin typeface="Times New Roman" panose="02020603050405020304" pitchFamily="18" charset="0"/>
                <a:cs typeface="Times New Roman" panose="02020603050405020304" pitchFamily="18" charset="0"/>
              </a:rPr>
              <a:t> and </a:t>
            </a:r>
            <a:r>
              <a:rPr lang="en-US" sz="2800" b="1" dirty="0" smtClean="0">
                <a:latin typeface="Times New Roman" panose="02020603050405020304" pitchFamily="18" charset="0"/>
                <a:cs typeface="Times New Roman" panose="02020603050405020304" pitchFamily="18" charset="0"/>
              </a:rPr>
              <a:t>exchange data </a:t>
            </a:r>
            <a:r>
              <a:rPr lang="en-US" sz="2800" dirty="0" smtClean="0">
                <a:latin typeface="Times New Roman" panose="02020603050405020304" pitchFamily="18" charset="0"/>
                <a:cs typeface="Times New Roman" panose="02020603050405020304" pitchFamily="18" charset="0"/>
              </a:rPr>
              <a:t>making them responsive</a:t>
            </a:r>
          </a:p>
        </p:txBody>
      </p:sp>
      <p:sp>
        <p:nvSpPr>
          <p:cNvPr id="8" name="TextBox 7"/>
          <p:cNvSpPr txBox="1"/>
          <p:nvPr/>
        </p:nvSpPr>
        <p:spPr>
          <a:xfrm>
            <a:off x="7239000" y="6096000"/>
            <a:ext cx="2732479" cy="461665"/>
          </a:xfrm>
          <a:prstGeom prst="rect">
            <a:avLst/>
          </a:prstGeom>
          <a:noFill/>
        </p:spPr>
        <p:txBody>
          <a:bodyPr wrap="none" rtlCol="0">
            <a:spAutoFit/>
          </a:bodyPr>
          <a:lstStyle/>
          <a:p>
            <a:r>
              <a:rPr lang="en-US" sz="2400" b="1" dirty="0" smtClean="0">
                <a:latin typeface="Times New Roman" pitchFamily="18" charset="0"/>
                <a:cs typeface="Times New Roman" pitchFamily="18" charset="0"/>
              </a:rPr>
              <a:t>CONCEPT OF </a:t>
            </a:r>
            <a:r>
              <a:rPr lang="en-US" sz="2400" b="1" dirty="0" err="1" smtClean="0">
                <a:latin typeface="Times New Roman" pitchFamily="18" charset="0"/>
                <a:cs typeface="Times New Roman" pitchFamily="18" charset="0"/>
              </a:rPr>
              <a:t>IoT</a:t>
            </a:r>
            <a:endParaRPr lang="en-IN" sz="2400" b="1" dirty="0">
              <a:latin typeface="Times New Roman" pitchFamily="18" charset="0"/>
              <a:cs typeface="Times New Roman" pitchFamily="18" charset="0"/>
            </a:endParaRPr>
          </a:p>
        </p:txBody>
      </p:sp>
    </p:spTree>
    <p:extLst>
      <p:ext uri="{BB962C8B-B14F-4D97-AF65-F5344CB8AC3E}">
        <p14:creationId xmlns="" xmlns:p14="http://schemas.microsoft.com/office/powerpoint/2010/main" val="20893647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8534400" cy="854075"/>
          </a:xfrm>
        </p:spPr>
        <p:txBody>
          <a:bodyPr>
            <a:normAutofit/>
          </a:bodyPr>
          <a:lstStyle/>
          <a:p>
            <a:pPr>
              <a:buFont typeface="Wingdings" pitchFamily="2" charset="2"/>
              <a:buChar char="v"/>
            </a:pPr>
            <a:r>
              <a:rPr lang="en-US" b="1" dirty="0" err="1" smtClean="0">
                <a:latin typeface="Times New Roman" panose="02020603050405020304" pitchFamily="18" charset="0"/>
                <a:cs typeface="Times New Roman" panose="02020603050405020304" pitchFamily="18" charset="0"/>
              </a:rPr>
              <a:t>IoT</a:t>
            </a:r>
            <a:r>
              <a:rPr lang="en-US" b="1" dirty="0" smtClean="0">
                <a:latin typeface="Times New Roman" panose="02020603050405020304" pitchFamily="18" charset="0"/>
                <a:cs typeface="Times New Roman" panose="02020603050405020304" pitchFamily="18" charset="0"/>
              </a:rPr>
              <a:t> architecture and working:</a:t>
            </a:r>
            <a:endParaRPr lang="en-US" sz="2000" dirty="0"/>
          </a:p>
        </p:txBody>
      </p:sp>
      <p:sp>
        <p:nvSpPr>
          <p:cNvPr id="3" name="Content Placeholder 2"/>
          <p:cNvSpPr>
            <a:spLocks noGrp="1"/>
          </p:cNvSpPr>
          <p:nvPr>
            <p:ph idx="1"/>
          </p:nvPr>
        </p:nvSpPr>
        <p:spPr>
          <a:xfrm>
            <a:off x="228600" y="1143000"/>
            <a:ext cx="11582400" cy="5486399"/>
          </a:xfrm>
        </p:spPr>
        <p:txBody>
          <a:bodyPr>
            <a:normAutofit/>
          </a:bodyPr>
          <a:lstStyle/>
          <a:p>
            <a:pPr>
              <a:buNone/>
            </a:pPr>
            <a:endParaRPr lang="en-US" b="1"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The </a:t>
            </a:r>
            <a:r>
              <a:rPr lang="en-US" dirty="0">
                <a:latin typeface="Times New Roman" panose="02020603050405020304" pitchFamily="18" charset="0"/>
                <a:cs typeface="Times New Roman" panose="02020603050405020304" pitchFamily="18" charset="0"/>
              </a:rPr>
              <a:t>architecture of </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IoT</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also known as </a:t>
            </a:r>
            <a:r>
              <a:rPr lang="en-US" b="1" dirty="0">
                <a:latin typeface="Times New Roman" panose="02020603050405020304" pitchFamily="18" charset="0"/>
                <a:cs typeface="Times New Roman" panose="02020603050405020304" pitchFamily="18" charset="0"/>
              </a:rPr>
              <a:t>four-stage</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architecture,</a:t>
            </a:r>
          </a:p>
          <a:p>
            <a:endParaRPr lang="en-US" b="1" dirty="0">
              <a:latin typeface="Times New Roman" panose="02020603050405020304" pitchFamily="18" charset="0"/>
              <a:cs typeface="Times New Roman" panose="02020603050405020304" pitchFamily="18" charset="0"/>
            </a:endParaRPr>
          </a:p>
          <a:p>
            <a:pPr marL="0" indent="0">
              <a:buNone/>
            </a:pPr>
            <a:r>
              <a:rPr lang="en-US" sz="3200" b="1" dirty="0" smtClean="0">
                <a:latin typeface="Times New Roman" panose="02020603050405020304" pitchFamily="18" charset="0"/>
                <a:cs typeface="Times New Roman" panose="02020603050405020304" pitchFamily="18" charset="0"/>
              </a:rPr>
              <a:t>Stage 1</a:t>
            </a:r>
            <a:r>
              <a:rPr lang="en-US" sz="3200" dirty="0" smtClean="0">
                <a:latin typeface="Times New Roman" panose="02020603050405020304" pitchFamily="18" charset="0"/>
                <a:cs typeface="Times New Roman" panose="02020603050405020304" pitchFamily="18" charset="0"/>
              </a:rPr>
              <a:t>:- includes </a:t>
            </a:r>
            <a:r>
              <a:rPr lang="en-US" sz="3200" dirty="0">
                <a:latin typeface="Times New Roman" panose="02020603050405020304" pitchFamily="18" charset="0"/>
                <a:cs typeface="Times New Roman" panose="02020603050405020304" pitchFamily="18" charset="0"/>
              </a:rPr>
              <a:t>the </a:t>
            </a:r>
            <a:r>
              <a:rPr lang="en-US" sz="3200" b="1" dirty="0">
                <a:latin typeface="Times New Roman" panose="02020603050405020304" pitchFamily="18" charset="0"/>
                <a:cs typeface="Times New Roman" panose="02020603050405020304" pitchFamily="18" charset="0"/>
              </a:rPr>
              <a:t>sensors</a:t>
            </a:r>
            <a:r>
              <a:rPr lang="en-US" sz="3200" dirty="0">
                <a:latin typeface="Times New Roman" panose="02020603050405020304" pitchFamily="18" charset="0"/>
                <a:cs typeface="Times New Roman" panose="02020603050405020304" pitchFamily="18" charset="0"/>
              </a:rPr>
              <a:t> and the </a:t>
            </a:r>
            <a:r>
              <a:rPr lang="en-US" sz="3200" b="1" dirty="0" smtClean="0">
                <a:latin typeface="Times New Roman" panose="02020603050405020304" pitchFamily="18" charset="0"/>
                <a:cs typeface="Times New Roman" panose="02020603050405020304" pitchFamily="18" charset="0"/>
              </a:rPr>
              <a:t>actuators</a:t>
            </a:r>
          </a:p>
          <a:p>
            <a:pPr marL="0" indent="0">
              <a:buNone/>
            </a:pPr>
            <a:endParaRPr lang="en-US" b="1"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Raw </a:t>
            </a:r>
            <a:r>
              <a:rPr lang="en-US" dirty="0">
                <a:latin typeface="Times New Roman" panose="02020603050405020304" pitchFamily="18" charset="0"/>
                <a:cs typeface="Times New Roman" panose="02020603050405020304" pitchFamily="18" charset="0"/>
              </a:rPr>
              <a:t>data is </a:t>
            </a:r>
            <a:r>
              <a:rPr lang="en-US" b="1" dirty="0">
                <a:latin typeface="Times New Roman" panose="02020603050405020304" pitchFamily="18" charset="0"/>
                <a:cs typeface="Times New Roman" panose="02020603050405020304" pitchFamily="18" charset="0"/>
              </a:rPr>
              <a:t>collected by the sensors </a:t>
            </a:r>
            <a:r>
              <a:rPr lang="en-US" dirty="0">
                <a:latin typeface="Times New Roman" panose="02020603050405020304" pitchFamily="18" charset="0"/>
                <a:cs typeface="Times New Roman" panose="02020603050405020304" pitchFamily="18" charset="0"/>
              </a:rPr>
              <a:t>from the </a:t>
            </a:r>
            <a:r>
              <a:rPr lang="en-US" dirty="0" smtClean="0">
                <a:latin typeface="Times New Roman" panose="02020603050405020304" pitchFamily="18" charset="0"/>
                <a:cs typeface="Times New Roman" panose="02020603050405020304" pitchFamily="18" charset="0"/>
              </a:rPr>
              <a:t>surrounding </a:t>
            </a:r>
            <a:r>
              <a:rPr lang="en-US" dirty="0">
                <a:latin typeface="Times New Roman" panose="02020603050405020304" pitchFamily="18" charset="0"/>
                <a:cs typeface="Times New Roman" panose="02020603050405020304" pitchFamily="18" charset="0"/>
              </a:rPr>
              <a:t>from an object and is </a:t>
            </a:r>
            <a:r>
              <a:rPr lang="en-US" b="1" dirty="0">
                <a:latin typeface="Times New Roman" panose="02020603050405020304" pitchFamily="18" charset="0"/>
                <a:cs typeface="Times New Roman" panose="02020603050405020304" pitchFamily="18" charset="0"/>
              </a:rPr>
              <a:t>converted</a:t>
            </a:r>
            <a:r>
              <a:rPr lang="en-US" dirty="0">
                <a:latin typeface="Times New Roman" panose="02020603050405020304" pitchFamily="18" charset="0"/>
                <a:cs typeface="Times New Roman" panose="02020603050405020304" pitchFamily="18" charset="0"/>
              </a:rPr>
              <a:t> into the useful </a:t>
            </a:r>
            <a:r>
              <a:rPr lang="en-US" dirty="0" smtClean="0">
                <a:latin typeface="Times New Roman" panose="02020603050405020304" pitchFamily="18" charset="0"/>
                <a:cs typeface="Times New Roman" panose="02020603050405020304" pitchFamily="18" charset="0"/>
              </a:rPr>
              <a:t>data</a:t>
            </a:r>
          </a:p>
          <a:p>
            <a:pPr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An </a:t>
            </a:r>
            <a:r>
              <a:rPr lang="en-US" b="1" dirty="0">
                <a:latin typeface="Times New Roman" panose="02020603050405020304" pitchFamily="18" charset="0"/>
                <a:cs typeface="Times New Roman" panose="02020603050405020304" pitchFamily="18" charset="0"/>
              </a:rPr>
              <a:t>actuator</a:t>
            </a:r>
            <a:r>
              <a:rPr lang="en-US" dirty="0">
                <a:latin typeface="Times New Roman" panose="02020603050405020304" pitchFamily="18" charset="0"/>
                <a:cs typeface="Times New Roman" panose="02020603050405020304" pitchFamily="18" charset="0"/>
              </a:rPr>
              <a:t> acts according to the changes in the physical </a:t>
            </a:r>
            <a:r>
              <a:rPr lang="en-US" dirty="0" smtClean="0">
                <a:latin typeface="Times New Roman" panose="02020603050405020304" pitchFamily="18" charset="0"/>
                <a:cs typeface="Times New Roman" panose="02020603050405020304" pitchFamily="18" charset="0"/>
              </a:rPr>
              <a:t>environment</a:t>
            </a:r>
          </a:p>
          <a:p>
            <a:pPr algn="just">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data can be processed by the </a:t>
            </a:r>
            <a:r>
              <a:rPr lang="en-US" dirty="0" smtClean="0">
                <a:latin typeface="Times New Roman" panose="02020603050405020304" pitchFamily="18" charset="0"/>
                <a:cs typeface="Times New Roman" panose="02020603050405020304" pitchFamily="18" charset="0"/>
              </a:rPr>
              <a:t>sensors</a:t>
            </a:r>
          </a:p>
        </p:txBody>
      </p:sp>
      <p:sp>
        <p:nvSpPr>
          <p:cNvPr id="4" name="Rectangle 3"/>
          <p:cNvSpPr/>
          <p:nvPr/>
        </p:nvSpPr>
        <p:spPr>
          <a:xfrm>
            <a:off x="10515600" y="304800"/>
            <a:ext cx="1358064" cy="369332"/>
          </a:xfrm>
          <a:prstGeom prst="rect">
            <a:avLst/>
          </a:prstGeom>
        </p:spPr>
        <p:txBody>
          <a:bodyPr wrap="none">
            <a:spAutoFit/>
          </a:bodyPr>
          <a:lstStyle/>
          <a:p>
            <a:r>
              <a:rPr lang="en-US" b="1" dirty="0" smtClean="0">
                <a:latin typeface="Times New Roman" panose="02020603050405020304" pitchFamily="18" charset="0"/>
                <a:cs typeface="Times New Roman" panose="02020603050405020304" pitchFamily="18" charset="0"/>
              </a:rPr>
              <a:t>( continue..)</a:t>
            </a:r>
            <a:endParaRPr lang="en-IN" dirty="0"/>
          </a:p>
        </p:txBody>
      </p:sp>
    </p:spTree>
    <p:extLst>
      <p:ext uri="{BB962C8B-B14F-4D97-AF65-F5344CB8AC3E}">
        <p14:creationId xmlns="" xmlns:p14="http://schemas.microsoft.com/office/powerpoint/2010/main" val="20019908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00" y="228600"/>
            <a:ext cx="1600200" cy="533401"/>
          </a:xfrm>
        </p:spPr>
        <p:txBody>
          <a:bodyPr>
            <a:normAutofit/>
          </a:bodyPr>
          <a:lstStyle/>
          <a:p>
            <a:pPr algn="r"/>
            <a:r>
              <a:rPr lang="en-US" sz="2000" b="1" dirty="0" smtClean="0">
                <a:latin typeface="Times New Roman" panose="02020603050405020304" pitchFamily="18" charset="0"/>
                <a:cs typeface="Times New Roman" panose="02020603050405020304" pitchFamily="18" charset="0"/>
              </a:rPr>
              <a:t> ( continue..)</a:t>
            </a:r>
            <a:endParaRPr lang="en-US" sz="2000" dirty="0"/>
          </a:p>
        </p:txBody>
      </p:sp>
      <p:sp>
        <p:nvSpPr>
          <p:cNvPr id="3" name="Content Placeholder 2"/>
          <p:cNvSpPr>
            <a:spLocks noGrp="1"/>
          </p:cNvSpPr>
          <p:nvPr>
            <p:ph idx="1"/>
          </p:nvPr>
        </p:nvSpPr>
        <p:spPr>
          <a:xfrm>
            <a:off x="457200" y="685800"/>
            <a:ext cx="11430000" cy="5791199"/>
          </a:xfrm>
        </p:spPr>
        <p:txBody>
          <a:bodyPr>
            <a:normAutofit/>
          </a:bodyPr>
          <a:lstStyle/>
          <a:p>
            <a:pPr marL="0" indent="0">
              <a:buNone/>
            </a:pPr>
            <a:r>
              <a:rPr lang="en-US" sz="3000" b="1" dirty="0">
                <a:latin typeface="Times New Roman" panose="02020603050405020304" pitchFamily="18" charset="0"/>
                <a:cs typeface="Times New Roman" panose="02020603050405020304" pitchFamily="18" charset="0"/>
              </a:rPr>
              <a:t>Stage 2 </a:t>
            </a:r>
            <a:r>
              <a:rPr lang="en-US" sz="3000" dirty="0">
                <a:latin typeface="Times New Roman" panose="02020603050405020304" pitchFamily="18" charset="0"/>
                <a:cs typeface="Times New Roman" panose="02020603050405020304" pitchFamily="18" charset="0"/>
              </a:rPr>
              <a:t>:- includes the </a:t>
            </a:r>
            <a:r>
              <a:rPr lang="en-US" sz="3000" b="1" dirty="0">
                <a:latin typeface="Times New Roman" panose="02020603050405020304" pitchFamily="18" charset="0"/>
                <a:cs typeface="Times New Roman" panose="02020603050405020304" pitchFamily="18" charset="0"/>
              </a:rPr>
              <a:t>aggregation systems </a:t>
            </a:r>
            <a:r>
              <a:rPr lang="en-US" sz="3000" dirty="0">
                <a:latin typeface="Times New Roman" panose="02020603050405020304" pitchFamily="18" charset="0"/>
                <a:cs typeface="Times New Roman" panose="02020603050405020304" pitchFamily="18" charset="0"/>
              </a:rPr>
              <a:t>and </a:t>
            </a:r>
            <a:r>
              <a:rPr lang="en-US" sz="3000" b="1" dirty="0">
                <a:latin typeface="Times New Roman" panose="02020603050405020304" pitchFamily="18" charset="0"/>
                <a:cs typeface="Times New Roman" panose="02020603050405020304" pitchFamily="18" charset="0"/>
              </a:rPr>
              <a:t>analog-to-digital </a:t>
            </a:r>
            <a:r>
              <a:rPr lang="en-US" sz="3000" b="1" dirty="0" smtClean="0">
                <a:latin typeface="Times New Roman" panose="02020603050405020304" pitchFamily="18" charset="0"/>
                <a:cs typeface="Times New Roman" panose="02020603050405020304" pitchFamily="18" charset="0"/>
              </a:rPr>
              <a:t>converter</a:t>
            </a:r>
          </a:p>
          <a:p>
            <a:pPr>
              <a:buNone/>
            </a:pPr>
            <a:endParaRPr lang="en-US" sz="3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data </a:t>
            </a:r>
            <a:r>
              <a:rPr lang="en-US" dirty="0" smtClean="0">
                <a:latin typeface="Times New Roman" panose="02020603050405020304" pitchFamily="18" charset="0"/>
                <a:cs typeface="Times New Roman" panose="02020603050405020304" pitchFamily="18" charset="0"/>
              </a:rPr>
              <a:t>which is </a:t>
            </a:r>
            <a:r>
              <a:rPr lang="en-US" dirty="0">
                <a:latin typeface="Times New Roman" panose="02020603050405020304" pitchFamily="18" charset="0"/>
                <a:cs typeface="Times New Roman" panose="02020603050405020304" pitchFamily="18" charset="0"/>
              </a:rPr>
              <a:t>collected by the sensors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 </a:t>
            </a:r>
            <a:r>
              <a:rPr lang="en-US" b="1" dirty="0">
                <a:latin typeface="Times New Roman" panose="02020603050405020304" pitchFamily="18" charset="0"/>
                <a:cs typeface="Times New Roman" panose="02020603050405020304" pitchFamily="18" charset="0"/>
              </a:rPr>
              <a:t>analog </a:t>
            </a:r>
            <a:r>
              <a:rPr lang="en-US" b="1" dirty="0" smtClean="0">
                <a:latin typeface="Times New Roman" panose="02020603050405020304" pitchFamily="18" charset="0"/>
                <a:cs typeface="Times New Roman" panose="02020603050405020304" pitchFamily="18" charset="0"/>
              </a:rPr>
              <a:t>form</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It is converted into </a:t>
            </a:r>
            <a:r>
              <a:rPr lang="en-US" u="sng" dirty="0">
                <a:latin typeface="Times New Roman" panose="02020603050405020304" pitchFamily="18" charset="0"/>
                <a:cs typeface="Times New Roman" panose="02020603050405020304" pitchFamily="18" charset="0"/>
              </a:rPr>
              <a:t>digital format </a:t>
            </a:r>
            <a:r>
              <a:rPr lang="en-US" dirty="0">
                <a:latin typeface="Times New Roman" panose="02020603050405020304" pitchFamily="18" charset="0"/>
                <a:cs typeface="Times New Roman" panose="02020603050405020304" pitchFamily="18" charset="0"/>
              </a:rPr>
              <a:t>using </a:t>
            </a:r>
            <a:r>
              <a:rPr lang="en-US" b="1" dirty="0">
                <a:latin typeface="Times New Roman" panose="02020603050405020304" pitchFamily="18" charset="0"/>
                <a:cs typeface="Times New Roman" panose="02020603050405020304" pitchFamily="18" charset="0"/>
              </a:rPr>
              <a:t>data acquisition systems </a:t>
            </a:r>
            <a:r>
              <a:rPr lang="en-US" dirty="0">
                <a:latin typeface="Times New Roman" panose="02020603050405020304" pitchFamily="18" charset="0"/>
                <a:cs typeface="Times New Roman" panose="02020603050405020304" pitchFamily="18" charset="0"/>
              </a:rPr>
              <a:t>(DAS) for future processing</a:t>
            </a:r>
            <a:r>
              <a:rPr lang="en-US" dirty="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DAS performs </a:t>
            </a:r>
            <a:r>
              <a:rPr lang="en-US" b="1" dirty="0">
                <a:latin typeface="Times New Roman" panose="02020603050405020304" pitchFamily="18" charset="0"/>
                <a:cs typeface="Times New Roman" panose="02020603050405020304" pitchFamily="18" charset="0"/>
              </a:rPr>
              <a:t>analog to digital </a:t>
            </a:r>
            <a:r>
              <a:rPr lang="en-US" dirty="0">
                <a:latin typeface="Times New Roman" panose="02020603050405020304" pitchFamily="18" charset="0"/>
                <a:cs typeface="Times New Roman" panose="02020603050405020304" pitchFamily="18" charset="0"/>
              </a:rPr>
              <a:t>conversions along with data aggregation</a:t>
            </a:r>
            <a:r>
              <a:rPr lang="en-US" dirty="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Internet gateway </a:t>
            </a:r>
            <a:r>
              <a:rPr lang="en-US" u="sng" dirty="0">
                <a:latin typeface="Times New Roman" panose="02020603050405020304" pitchFamily="18" charset="0"/>
                <a:cs typeface="Times New Roman" panose="02020603050405020304" pitchFamily="18" charset="0"/>
              </a:rPr>
              <a:t>receives</a:t>
            </a:r>
            <a:r>
              <a:rPr lang="en-US" dirty="0">
                <a:latin typeface="Times New Roman" panose="02020603050405020304" pitchFamily="18" charset="0"/>
                <a:cs typeface="Times New Roman" panose="02020603050405020304" pitchFamily="18" charset="0"/>
              </a:rPr>
              <a:t> this aggregated and digitized data and </a:t>
            </a:r>
            <a:r>
              <a:rPr lang="en-US" u="sng" dirty="0">
                <a:latin typeface="Times New Roman" panose="02020603050405020304" pitchFamily="18" charset="0"/>
                <a:cs typeface="Times New Roman" panose="02020603050405020304" pitchFamily="18" charset="0"/>
              </a:rPr>
              <a:t>provides routing </a:t>
            </a:r>
            <a:r>
              <a:rPr lang="en-US" dirty="0">
                <a:latin typeface="Times New Roman" panose="02020603050405020304" pitchFamily="18" charset="0"/>
                <a:cs typeface="Times New Roman" panose="02020603050405020304" pitchFamily="18" charset="0"/>
              </a:rPr>
              <a:t>for it over the wireless or wired network. </a:t>
            </a:r>
            <a:endParaRPr lang="en-US"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analog data requires specialized software for processing based on timings and structures.</a:t>
            </a:r>
          </a:p>
          <a:p>
            <a:pPr marL="0" indent="0">
              <a:buNone/>
            </a:pPr>
            <a:endParaRPr lang="en-US" dirty="0"/>
          </a:p>
        </p:txBody>
      </p:sp>
    </p:spTree>
    <p:extLst>
      <p:ext uri="{BB962C8B-B14F-4D97-AF65-F5344CB8AC3E}">
        <p14:creationId xmlns="" xmlns:p14="http://schemas.microsoft.com/office/powerpoint/2010/main" val="21912406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1603</TotalTime>
  <Words>3601</Words>
  <Application>Microsoft Office PowerPoint</Application>
  <PresentationFormat>Custom</PresentationFormat>
  <Paragraphs>628</Paragraphs>
  <Slides>69</Slides>
  <Notes>1</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Office Theme</vt:lpstr>
      <vt:lpstr>WELCOME</vt:lpstr>
      <vt:lpstr>DEVELOPMENT OF SMART SYSTEM FOR RUNOFF MEASUREMENT </vt:lpstr>
      <vt:lpstr>CONTENTS</vt:lpstr>
      <vt:lpstr>Slide 4</vt:lpstr>
      <vt:lpstr>INTRODUCTION</vt:lpstr>
      <vt:lpstr>( continue..)</vt:lpstr>
      <vt:lpstr>( continue..)</vt:lpstr>
      <vt:lpstr>IoT architecture and working:</vt:lpstr>
      <vt:lpstr> ( continue..)</vt:lpstr>
      <vt:lpstr>( continue..)</vt:lpstr>
      <vt:lpstr> ( continue..)</vt:lpstr>
      <vt:lpstr>Justification:</vt:lpstr>
      <vt:lpstr>OBJECTIVES </vt:lpstr>
      <vt:lpstr>Slide 14</vt:lpstr>
      <vt:lpstr>REVIEW OF LITERATURE</vt:lpstr>
      <vt:lpstr>Slide 16</vt:lpstr>
      <vt:lpstr>Slide 17</vt:lpstr>
      <vt:lpstr>Slide 18</vt:lpstr>
      <vt:lpstr>Slide 19</vt:lpstr>
      <vt:lpstr>Slide 20</vt:lpstr>
      <vt:lpstr>Slide 21</vt:lpstr>
      <vt:lpstr>Slide 22</vt:lpstr>
      <vt:lpstr>Slide 23</vt:lpstr>
      <vt:lpstr>Measurement Of Runoff : </vt:lpstr>
      <vt:lpstr>Smart Runoff Measurement System Hardware :</vt:lpstr>
      <vt:lpstr> Arduino Mega 2560 Pin Configuration</vt:lpstr>
      <vt:lpstr>Wi-Fi Module:</vt:lpstr>
      <vt:lpstr> ESP8266 NodMCU Pin Configuration </vt:lpstr>
      <vt:lpstr>Ultrasonic Sensor :</vt:lpstr>
      <vt:lpstr> Calculation for distance measurement :</vt:lpstr>
      <vt:lpstr>Slide 31</vt:lpstr>
      <vt:lpstr>Software Used : </vt:lpstr>
      <vt:lpstr>Slide 33</vt:lpstr>
      <vt:lpstr>Slide 34</vt:lpstr>
      <vt:lpstr> Structure Of Arduino Sketch :</vt:lpstr>
      <vt:lpstr>Arduino Libraries Used :</vt:lpstr>
      <vt:lpstr>Arduino Libraries Used :</vt:lpstr>
      <vt:lpstr>I2C Serial Communication :</vt:lpstr>
      <vt:lpstr> Working of I2C :</vt:lpstr>
      <vt:lpstr>Power Unit:</vt:lpstr>
      <vt:lpstr>Slide 41</vt:lpstr>
      <vt:lpstr>Solar PV system sizing: </vt:lpstr>
      <vt:lpstr>Slide 43</vt:lpstr>
      <vt:lpstr>Size of Battery :</vt:lpstr>
      <vt:lpstr>Selection of solar charge controller :</vt:lpstr>
      <vt:lpstr>RESULTS  AND  DISCUSSIONS</vt:lpstr>
      <vt:lpstr>RESULTS  AND DISCUSSIONS</vt:lpstr>
      <vt:lpstr>Smart Runoff Measurement System:</vt:lpstr>
      <vt:lpstr>Connection Diagram Of Smart Runoff Measurement System:</vt:lpstr>
      <vt:lpstr>Slide 50</vt:lpstr>
      <vt:lpstr>Validation of Ultrasonic Sensor :</vt:lpstr>
      <vt:lpstr>1)By New Ping Library Method :</vt:lpstr>
      <vt:lpstr>Slide 53</vt:lpstr>
      <vt:lpstr>Slide 54</vt:lpstr>
      <vt:lpstr>Slide 55</vt:lpstr>
      <vt:lpstr>3) New Ping Library with Temperature Effect Equation Method:</vt:lpstr>
      <vt:lpstr>Slide 57</vt:lpstr>
      <vt:lpstr>Slide 58</vt:lpstr>
      <vt:lpstr>Third Party Website for Data Storage &amp; Visualization:</vt:lpstr>
      <vt:lpstr>ThingSpeak Basics and Account Setup:</vt:lpstr>
      <vt:lpstr>Channel &amp; API Keys:</vt:lpstr>
      <vt:lpstr>Data Downloading:</vt:lpstr>
      <vt:lpstr>Slide 63</vt:lpstr>
      <vt:lpstr>Slide 64</vt:lpstr>
      <vt:lpstr>Slide 65</vt:lpstr>
      <vt:lpstr>Slide 66</vt:lpstr>
      <vt:lpstr>Slide 67</vt:lpstr>
      <vt:lpstr>Slide 68</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PUNCHING ATTACHMENT TO THE EXISTING PLASTIC MULCH CUM DRIP LATERAL LAYING MACHINE</dc:title>
  <dc:creator>Jakasania</dc:creator>
  <cp:lastModifiedBy>Windows User</cp:lastModifiedBy>
  <cp:revision>441</cp:revision>
  <dcterms:created xsi:type="dcterms:W3CDTF">2019-02-05T16:03:50Z</dcterms:created>
  <dcterms:modified xsi:type="dcterms:W3CDTF">2020-01-23T03:13:48Z</dcterms:modified>
  <cp:contentStatus/>
</cp:coreProperties>
</file>